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8"/>
  </p:notesMasterIdLst>
  <p:sldIdLst>
    <p:sldId id="256" r:id="rId2"/>
    <p:sldId id="257" r:id="rId3"/>
    <p:sldId id="258" r:id="rId4"/>
    <p:sldId id="383" r:id="rId5"/>
    <p:sldId id="384" r:id="rId6"/>
    <p:sldId id="385"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5" r:id="rId23"/>
    <p:sldId id="276" r:id="rId24"/>
    <p:sldId id="277" r:id="rId25"/>
    <p:sldId id="278" r:id="rId26"/>
    <p:sldId id="279" r:id="rId27"/>
    <p:sldId id="280" r:id="rId28"/>
    <p:sldId id="281" r:id="rId29"/>
    <p:sldId id="386" r:id="rId30"/>
    <p:sldId id="387" r:id="rId31"/>
    <p:sldId id="388"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370" r:id="rId45"/>
    <p:sldId id="294" r:id="rId46"/>
    <p:sldId id="296" r:id="rId47"/>
    <p:sldId id="371"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69"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76" r:id="rId83"/>
    <p:sldId id="338" r:id="rId84"/>
    <p:sldId id="330" r:id="rId85"/>
    <p:sldId id="331" r:id="rId86"/>
    <p:sldId id="332" r:id="rId87"/>
    <p:sldId id="333" r:id="rId88"/>
    <p:sldId id="334" r:id="rId89"/>
    <p:sldId id="335" r:id="rId90"/>
    <p:sldId id="373" r:id="rId91"/>
    <p:sldId id="372" r:id="rId92"/>
    <p:sldId id="374" r:id="rId93"/>
    <p:sldId id="375" r:id="rId94"/>
    <p:sldId id="337" r:id="rId95"/>
    <p:sldId id="336"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79" r:id="rId117"/>
    <p:sldId id="377" r:id="rId118"/>
    <p:sldId id="378" r:id="rId119"/>
    <p:sldId id="380" r:id="rId120"/>
    <p:sldId id="361" r:id="rId121"/>
    <p:sldId id="363" r:id="rId122"/>
    <p:sldId id="381" r:id="rId123"/>
    <p:sldId id="366" r:id="rId124"/>
    <p:sldId id="382" r:id="rId125"/>
    <p:sldId id="367" r:id="rId126"/>
    <p:sldId id="368" r:id="rId127"/>
  </p:sldIdLst>
  <p:sldSz cx="9144000" cy="5143500" type="screen16x9"/>
  <p:notesSz cx="6858000" cy="9144000"/>
  <p:embeddedFontLst>
    <p:embeddedFont>
      <p:font typeface="Montserrat" panose="020B0604020202020204" charset="0"/>
      <p:regular r:id="rId129"/>
      <p:bold r:id="rId130"/>
      <p:italic r:id="rId131"/>
      <p:boldItalic r:id="rId132"/>
    </p:embeddedFont>
    <p:embeddedFont>
      <p:font typeface="Montserrat SemiBold" panose="020B0604020202020204" charset="0"/>
      <p:regular r:id="rId133"/>
      <p:bold r:id="rId134"/>
      <p:italic r:id="rId135"/>
      <p:boldItalic r:id="rId136"/>
    </p:embeddedFont>
    <p:embeddedFont>
      <p:font typeface="Raleway" panose="020B0604020202020204" charset="0"/>
      <p:regular r:id="rId137"/>
      <p:bold r:id="rId138"/>
      <p:italic r:id="rId139"/>
      <p:boldItalic r:id="rId140"/>
    </p:embeddedFont>
    <p:embeddedFont>
      <p:font typeface="Roboto" panose="020B0604020202020204" charset="0"/>
      <p:regular r:id="rId141"/>
      <p:bold r:id="rId142"/>
      <p:italic r:id="rId143"/>
      <p:boldItalic r:id="rId144"/>
    </p:embeddedFont>
    <p:embeddedFont>
      <p:font typeface="Verdana" panose="020B0604030504040204" pitchFamily="34" charset="0"/>
      <p:regular r:id="rId145"/>
      <p:bold r:id="rId146"/>
      <p:italic r:id="rId147"/>
      <p:boldItalic r:id="rId1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C5E2"/>
    <a:srgbClr val="C68D75"/>
    <a:srgbClr val="5490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58BCA9-CA96-4501-89C7-4D0040C20BBF}">
  <a:tblStyle styleId="{6858BCA9-CA96-4501-89C7-4D0040C20B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87052" autoAdjust="0"/>
  </p:normalViewPr>
  <p:slideViewPr>
    <p:cSldViewPr snapToGrid="0">
      <p:cViewPr>
        <p:scale>
          <a:sx n="121" d="100"/>
          <a:sy n="121" d="100"/>
        </p:scale>
        <p:origin x="63" y="4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5.fntdata"/><Relationship Id="rId138"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144" Type="http://schemas.openxmlformats.org/officeDocument/2006/relationships/font" Target="fonts/font16.fntdata"/><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6.fntdata"/><Relationship Id="rId139"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1.fntdata"/><Relationship Id="rId13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4.fntdata"/><Relationship Id="rId140" Type="http://schemas.openxmlformats.org/officeDocument/2006/relationships/font" Target="fonts/font12.fntdata"/><Relationship Id="rId14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2.fntdata"/><Relationship Id="rId135" Type="http://schemas.openxmlformats.org/officeDocument/2006/relationships/font" Target="fonts/font7.fntdata"/><Relationship Id="rId143" Type="http://schemas.openxmlformats.org/officeDocument/2006/relationships/font" Target="fonts/font15.fntdata"/><Relationship Id="rId148" Type="http://schemas.openxmlformats.org/officeDocument/2006/relationships/font" Target="fonts/font20.fntdata"/><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3.fntdata"/><Relationship Id="rId14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3.fntdata"/><Relationship Id="rId136"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youtu.be/Io6JjgckHbg"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drafts.csswg.org/css-shadow-parts/#selectordef-part" TargetMode="External"/><Relationship Id="rId2" Type="http://schemas.openxmlformats.org/officeDocument/2006/relationships/slide" Target="../slides/slide120.xml"/><Relationship Id="rId1" Type="http://schemas.openxmlformats.org/officeDocument/2006/relationships/notesMaster" Target="../notesMasters/notesMaster1.xml"/><Relationship Id="rId5" Type="http://schemas.openxmlformats.org/officeDocument/2006/relationships/hyperlink" Target="https://drafts.csswg.org/css-variables-1/#custom-property" TargetMode="External"/><Relationship Id="rId4" Type="http://schemas.openxmlformats.org/officeDocument/2006/relationships/hyperlink" Target="https://dom.spec.whatwg.org/#concept-shadow-tre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ngular.io/api/router/RouterLinkWithHref#target"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d0532c4d0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d0532c4d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Allow customising. Theming</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dbc82f7e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dbc82f7e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As the browser renders it, Angular is not aware of the element name custom-card. To prevent it from throwing an error, we have to use the CUSTOM_ELEMENTS_SCHEMA: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c43775c398a740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6c43775c398a740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4da7e74be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4da7e74be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3d0532c4d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3d0532c4d0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Yes they rock because the allow maxim interoperability.</a:t>
            </a:r>
            <a:endParaRPr/>
          </a:p>
          <a:p>
            <a:pPr marL="0" lvl="0" indent="0" algn="l" rtl="0">
              <a:spcBef>
                <a:spcPts val="0"/>
              </a:spcBef>
              <a:spcAft>
                <a:spcPts val="0"/>
              </a:spcAft>
              <a:buNone/>
            </a:pPr>
            <a:r>
              <a:rPr lang="en-GB"/>
              <a:t>You can now create the with Frameworks so no need to worry about tooling.</a:t>
            </a:r>
            <a:endParaRPr/>
          </a:p>
          <a:p>
            <a:pPr marL="0" lvl="0" indent="0" algn="l" rtl="0">
              <a:spcBef>
                <a:spcPts val="0"/>
              </a:spcBef>
              <a:spcAft>
                <a:spcPts val="0"/>
              </a:spcAft>
              <a:buNone/>
            </a:pPr>
            <a:r>
              <a:rPr lang="en-GB"/>
              <a:t>Success Stories:</a:t>
            </a:r>
            <a:endParaRPr/>
          </a:p>
          <a:p>
            <a:pPr marL="457200" lvl="0" indent="-298450" algn="l" rtl="0">
              <a:spcBef>
                <a:spcPts val="0"/>
              </a:spcBef>
              <a:spcAft>
                <a:spcPts val="0"/>
              </a:spcAft>
              <a:buSzPts val="1100"/>
              <a:buChar char="-"/>
            </a:pPr>
            <a:r>
              <a:rPr lang="en-GB"/>
              <a:t>EA success story</a:t>
            </a:r>
            <a:endParaRPr/>
          </a:p>
          <a:p>
            <a:pPr marL="457200" lvl="0" indent="-298450" algn="l" rtl="0">
              <a:spcBef>
                <a:spcPts val="0"/>
              </a:spcBef>
              <a:spcAft>
                <a:spcPts val="0"/>
              </a:spcAft>
              <a:buSzPts val="1100"/>
              <a:buChar char="-"/>
            </a:pPr>
            <a:r>
              <a:rPr lang="en-GB"/>
              <a:t>Stencil success story </a:t>
            </a:r>
            <a:endParaRPr/>
          </a:p>
          <a:p>
            <a:pPr marL="457200" lvl="0" indent="-298450" algn="l" rtl="0">
              <a:spcBef>
                <a:spcPts val="0"/>
              </a:spcBef>
              <a:spcAft>
                <a:spcPts val="0"/>
              </a:spcAft>
              <a:buSzPts val="1100"/>
              <a:buChar char="-"/>
            </a:pPr>
            <a:r>
              <a:rPr lang="en-GB"/>
              <a:t>ING success story -&gt; banking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a7e74be5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a7e74be5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d0532c4d0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d0532c4d0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1st class citizen of web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4b70297f6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4b70297f6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4b70297f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4b70297f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is bright, we are going towards </a:t>
            </a:r>
            <a:r>
              <a:rPr lang="en-GB">
                <a:solidFill>
                  <a:schemeClr val="dk1"/>
                </a:solidFill>
              </a:rPr>
              <a:t>shipping less code over the network to our user because of using the native browser support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Our dream is to have something like JSX and there is work going on in the W3C to create a Template Instantiation spec as proposed by Apple and supported by Google</a:t>
            </a:r>
            <a:endParaRPr/>
          </a:p>
          <a:p>
            <a:pPr marL="0" lvl="0" indent="0" algn="l" rtl="0">
              <a:spcBef>
                <a:spcPts val="0"/>
              </a:spcBef>
              <a:spcAft>
                <a:spcPts val="0"/>
              </a:spcAft>
              <a:buNone/>
            </a:pPr>
            <a:endParaRPr/>
          </a:p>
          <a:p>
            <a:pPr marL="0" lvl="0" indent="0" algn="l" rtl="0">
              <a:spcBef>
                <a:spcPts val="0"/>
              </a:spcBef>
              <a:spcAft>
                <a:spcPts val="0"/>
              </a:spcAft>
              <a:buNone/>
            </a:pPr>
            <a:r>
              <a:rPr lang="en-GB"/>
              <a:t>Google have done some prototyping and came up with the lit-html project which brings something like JSX to the browser without requiring any transpiling.</a:t>
            </a:r>
            <a:endParaRPr/>
          </a:p>
          <a:p>
            <a:pPr marL="0" lvl="0" indent="0" algn="l" rtl="0">
              <a:spcBef>
                <a:spcPts val="0"/>
              </a:spcBef>
              <a:spcAft>
                <a:spcPts val="0"/>
              </a:spcAft>
              <a:buNone/>
            </a:pPr>
            <a:endParaRPr/>
          </a:p>
          <a:p>
            <a:pPr marL="0" lvl="0" indent="0" algn="l" rtl="0">
              <a:spcBef>
                <a:spcPts val="0"/>
              </a:spcBef>
              <a:spcAft>
                <a:spcPts val="0"/>
              </a:spcAft>
              <a:buNone/>
            </a:pPr>
            <a:r>
              <a:rPr lang="en-GB"/>
              <a:t>We really liked this and decided to use it in our final example  - the future looks great and we see the whole web platform coming together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https://youtu.be/Io6JjgckHbg</a:t>
            </a:r>
            <a:r>
              <a:rPr lang="en-GB"/>
              <a:t>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4da7e74be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da7e74be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8571"/>
              </a:lnSpc>
              <a:spcBef>
                <a:spcPts val="0"/>
              </a:spcBef>
              <a:spcAft>
                <a:spcPts val="0"/>
              </a:spcAft>
              <a:buClr>
                <a:schemeClr val="dk1"/>
              </a:buClr>
              <a:buSzPts val="1100"/>
              <a:buFont typeface="Arial"/>
              <a:buNone/>
            </a:pPr>
            <a:r>
              <a:rPr lang="en-GB" sz="1200"/>
              <a:t>Efficient</a:t>
            </a:r>
            <a:endParaRPr sz="1200"/>
          </a:p>
          <a:p>
            <a:pPr marL="0" marR="190500" lvl="0" indent="0" algn="l" rtl="0">
              <a:lnSpc>
                <a:spcPct val="115000"/>
              </a:lnSpc>
              <a:spcBef>
                <a:spcPts val="300"/>
              </a:spcBef>
              <a:spcAft>
                <a:spcPts val="0"/>
              </a:spcAft>
              <a:buClr>
                <a:schemeClr val="dk1"/>
              </a:buClr>
              <a:buSzPts val="1100"/>
              <a:buFont typeface="Arial"/>
              <a:buNone/>
            </a:pPr>
            <a:r>
              <a:rPr lang="en-GB" sz="1200"/>
              <a:t>lit-html is extremely fast. It uses fast platform features like HTML </a:t>
            </a:r>
            <a:r>
              <a:rPr lang="en-GB" sz="1200">
                <a:highlight>
                  <a:srgbClr val="F5F5F5"/>
                </a:highlight>
              </a:rPr>
              <a:t>&lt;template&gt;</a:t>
            </a:r>
            <a:r>
              <a:rPr lang="en-GB" sz="1200"/>
              <a:t> elements with native cloning.</a:t>
            </a:r>
            <a:endParaRPr sz="1200"/>
          </a:p>
          <a:p>
            <a:pPr marL="0" marR="190500" lvl="0" indent="0" algn="l" rtl="0">
              <a:lnSpc>
                <a:spcPct val="115000"/>
              </a:lnSpc>
              <a:spcBef>
                <a:spcPts val="0"/>
              </a:spcBef>
              <a:spcAft>
                <a:spcPts val="0"/>
              </a:spcAft>
              <a:buNone/>
            </a:pPr>
            <a:r>
              <a:rPr lang="en-GB" sz="1200"/>
              <a:t>Unlike VDOM libraries, lit-html only ever updates the parts of templates that actually change - it doesn’t re-render the entire view.</a:t>
            </a:r>
            <a:endParaRPr sz="1200"/>
          </a:p>
          <a:p>
            <a:pPr marL="0" marR="190500" lvl="0" indent="0" algn="l" rtl="0">
              <a:lnSpc>
                <a:spcPct val="115000"/>
              </a:lnSpc>
              <a:spcBef>
                <a:spcPts val="0"/>
              </a:spcBef>
              <a:spcAft>
                <a:spcPts val="0"/>
              </a:spcAft>
              <a:buNone/>
            </a:pPr>
            <a:endParaRPr sz="1200"/>
          </a:p>
          <a:p>
            <a:pPr marL="0" lvl="0" indent="0" algn="l" rtl="0">
              <a:lnSpc>
                <a:spcPct val="128571"/>
              </a:lnSpc>
              <a:spcBef>
                <a:spcPts val="0"/>
              </a:spcBef>
              <a:spcAft>
                <a:spcPts val="0"/>
              </a:spcAft>
              <a:buNone/>
            </a:pPr>
            <a:r>
              <a:rPr lang="en-GB" sz="1200"/>
              <a:t>Extensible</a:t>
            </a:r>
            <a:endParaRPr sz="1200"/>
          </a:p>
          <a:p>
            <a:pPr marL="0" marR="190500" lvl="0" indent="0" algn="l" rtl="0">
              <a:lnSpc>
                <a:spcPct val="115000"/>
              </a:lnSpc>
              <a:spcBef>
                <a:spcPts val="300"/>
              </a:spcBef>
              <a:spcAft>
                <a:spcPts val="0"/>
              </a:spcAft>
              <a:buNone/>
            </a:pPr>
            <a:r>
              <a:rPr lang="en-GB" sz="1200"/>
              <a:t>lit-html is extremely customizable and extensible. Directives customize how values are handled, allowing for asynchronous values, efficient keyed-repeats, error boundaries, and more. lit-html is like your very own a template construction kit.</a:t>
            </a:r>
            <a:endParaRPr sz="1200"/>
          </a:p>
          <a:p>
            <a:pPr marL="0" marR="190500" lvl="0" indent="0" algn="l" rtl="0">
              <a:lnSpc>
                <a:spcPct val="115000"/>
              </a:lnSpc>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b70297f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4b70297f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d0532c4d0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d0532c4d0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Angular, Vue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4b70297f6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4b70297f6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b70297f6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4b70297f6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b70297f6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4b70297f6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4b70297f6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4b70297f6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b81eaa2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b81eaa2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rPr>
              <a:t>Future is bright, we are going towards shipping less code over the network to our user because of using the native browser support </a:t>
            </a:r>
            <a:endParaRPr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latin typeface="Montserrat"/>
                <a:ea typeface="Montserrat"/>
                <a:cs typeface="Montserrat"/>
                <a:sym typeface="Montserrat"/>
              </a:rPr>
              <a:t>Check out:</a:t>
            </a:r>
            <a:r>
              <a:rPr lang="en-US" sz="1100" dirty="0">
                <a:solidFill>
                  <a:srgbClr val="FFFFFF"/>
                </a:solidFill>
                <a:latin typeface="Montserrat"/>
                <a:ea typeface="Montserrat"/>
                <a:cs typeface="Montserrat"/>
                <a:sym typeface="Montserrat"/>
              </a:rPr>
              <a:t> https://youtu.be/ypPRdtjGooc  </a:t>
            </a:r>
          </a:p>
          <a:p>
            <a:pPr marL="0" lvl="0" indent="0" algn="l" rtl="0">
              <a:spcBef>
                <a:spcPts val="0"/>
              </a:spcBef>
              <a:spcAft>
                <a:spcPts val="0"/>
              </a:spcAft>
              <a:buNone/>
            </a:pPr>
            <a:endParaRPr dirty="0">
              <a:solidFill>
                <a:schemeClr val="tx1"/>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4da7e74be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da7e74be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8571"/>
              </a:lnSpc>
              <a:spcBef>
                <a:spcPts val="0"/>
              </a:spcBef>
              <a:spcAft>
                <a:spcPts val="0"/>
              </a:spcAft>
              <a:buClr>
                <a:schemeClr val="dk1"/>
              </a:buClr>
              <a:buSzPts val="1100"/>
              <a:buFont typeface="Arial"/>
              <a:buNone/>
            </a:pPr>
            <a:r>
              <a:rPr lang="en-GB" sz="1200" dirty="0"/>
              <a:t>Efficient</a:t>
            </a:r>
            <a:endParaRPr sz="1200" dirty="0"/>
          </a:p>
          <a:p>
            <a:pPr marL="0" marR="190500" lvl="0" indent="0" algn="l" rtl="0">
              <a:lnSpc>
                <a:spcPct val="115000"/>
              </a:lnSpc>
              <a:spcBef>
                <a:spcPts val="300"/>
              </a:spcBef>
              <a:spcAft>
                <a:spcPts val="0"/>
              </a:spcAft>
              <a:buClr>
                <a:schemeClr val="dk1"/>
              </a:buClr>
              <a:buSzPts val="1100"/>
              <a:buFont typeface="Arial"/>
              <a:buNone/>
            </a:pPr>
            <a:r>
              <a:rPr lang="en-GB" sz="1200" dirty="0"/>
              <a:t>lit-html is extremely fast. It uses fast platform features like HTML </a:t>
            </a:r>
            <a:r>
              <a:rPr lang="en-GB" sz="1200" dirty="0">
                <a:highlight>
                  <a:srgbClr val="F5F5F5"/>
                </a:highlight>
              </a:rPr>
              <a:t>&lt;template&gt;</a:t>
            </a:r>
            <a:r>
              <a:rPr lang="en-GB" sz="1200" dirty="0"/>
              <a:t> elements with native cloning.</a:t>
            </a:r>
            <a:endParaRPr sz="1200" dirty="0"/>
          </a:p>
          <a:p>
            <a:pPr marL="0" marR="190500" lvl="0" indent="0" algn="l" rtl="0">
              <a:lnSpc>
                <a:spcPct val="115000"/>
              </a:lnSpc>
              <a:spcBef>
                <a:spcPts val="0"/>
              </a:spcBef>
              <a:spcAft>
                <a:spcPts val="0"/>
              </a:spcAft>
              <a:buNone/>
            </a:pPr>
            <a:r>
              <a:rPr lang="en-GB" sz="1200" dirty="0"/>
              <a:t>Unlike VDOM libraries, lit-html only ever updates the parts of templates that actually change - it doesn’t re-render the entire view.</a:t>
            </a:r>
            <a:endParaRPr sz="1200" dirty="0"/>
          </a:p>
          <a:p>
            <a:pPr marL="0" marR="190500" lvl="0" indent="0" algn="l" rtl="0">
              <a:lnSpc>
                <a:spcPct val="115000"/>
              </a:lnSpc>
              <a:spcBef>
                <a:spcPts val="0"/>
              </a:spcBef>
              <a:spcAft>
                <a:spcPts val="0"/>
              </a:spcAft>
              <a:buNone/>
            </a:pPr>
            <a:endParaRPr sz="1200" dirty="0"/>
          </a:p>
          <a:p>
            <a:pPr marL="0" lvl="0" indent="0" algn="l" rtl="0">
              <a:lnSpc>
                <a:spcPct val="128571"/>
              </a:lnSpc>
              <a:spcBef>
                <a:spcPts val="0"/>
              </a:spcBef>
              <a:spcAft>
                <a:spcPts val="0"/>
              </a:spcAft>
              <a:buNone/>
            </a:pPr>
            <a:r>
              <a:rPr lang="en-GB" sz="1200" dirty="0"/>
              <a:t>Extensible</a:t>
            </a:r>
            <a:endParaRPr sz="1200" dirty="0"/>
          </a:p>
          <a:p>
            <a:pPr marL="0" marR="190500" lvl="0" indent="0" algn="l" rtl="0">
              <a:lnSpc>
                <a:spcPct val="115000"/>
              </a:lnSpc>
              <a:spcBef>
                <a:spcPts val="300"/>
              </a:spcBef>
              <a:spcAft>
                <a:spcPts val="0"/>
              </a:spcAft>
              <a:buNone/>
            </a:pPr>
            <a:r>
              <a:rPr lang="en-GB" sz="1200" dirty="0"/>
              <a:t>lit-html is extremely customizable and extensible. Directives customize how values are handled, allowing for asynchronous values, efficient keyed-repeats, error boundaries, and more. lit-html is like your very own a template construction kit.</a:t>
            </a:r>
            <a:endParaRPr sz="1200" dirty="0"/>
          </a:p>
          <a:p>
            <a:pPr marL="0" marR="190500" lvl="0" indent="0" algn="l" rtl="0">
              <a:lnSpc>
                <a:spcPct val="115000"/>
              </a:lnSpc>
              <a:spcBef>
                <a:spcPts val="0"/>
              </a:spcBef>
              <a:spcAft>
                <a:spcPts val="0"/>
              </a:spcAft>
              <a:buClr>
                <a:schemeClr val="dk1"/>
              </a:buClr>
              <a:buSzPts val="1100"/>
              <a:buFont typeface="Arial"/>
              <a:buNone/>
            </a:pPr>
            <a:endParaRPr sz="1200" dirty="0"/>
          </a:p>
          <a:p>
            <a:pPr marL="0" lvl="0" indent="0" algn="l" rtl="0">
              <a:spcBef>
                <a:spcPts val="0"/>
              </a:spcBef>
              <a:spcAft>
                <a:spcPts val="0"/>
              </a:spcAft>
              <a:buNone/>
            </a:pPr>
            <a:endParaRPr sz="1200" dirty="0"/>
          </a:p>
        </p:txBody>
      </p:sp>
    </p:spTree>
    <p:extLst>
      <p:ext uri="{BB962C8B-B14F-4D97-AF65-F5344CB8AC3E}">
        <p14:creationId xmlns:p14="http://schemas.microsoft.com/office/powerpoint/2010/main" val="24328369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b70297f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4b70297f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https://codepen.io/sherrrylst/pen/zmERBz </a:t>
            </a:r>
            <a:endParaRPr dirty="0"/>
          </a:p>
        </p:txBody>
      </p:sp>
    </p:spTree>
    <p:extLst>
      <p:ext uri="{BB962C8B-B14F-4D97-AF65-F5344CB8AC3E}">
        <p14:creationId xmlns:p14="http://schemas.microsoft.com/office/powerpoint/2010/main" val="6273990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b70297f6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4b70297f6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b="0" dirty="0"/>
              <a:t>https://codepen.io/sherrrylst/pen/zmERBz </a:t>
            </a:r>
            <a:endParaRPr b="0" dirty="0"/>
          </a:p>
        </p:txBody>
      </p:sp>
    </p:spTree>
    <p:extLst>
      <p:ext uri="{BB962C8B-B14F-4D97-AF65-F5344CB8AC3E}">
        <p14:creationId xmlns:p14="http://schemas.microsoft.com/office/powerpoint/2010/main" val="23716528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b81eaa2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b81eaa2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rPr>
              <a:t>Future is bright, we are going towards shipping less code over the network to our user because of using the native browser support </a:t>
            </a:r>
            <a:endParaRPr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latin typeface="Montserrat"/>
                <a:ea typeface="Montserrat"/>
                <a:cs typeface="Montserrat"/>
                <a:sym typeface="Montserrat"/>
              </a:rPr>
              <a:t>Check out:</a:t>
            </a:r>
            <a:r>
              <a:rPr lang="en-US" sz="1100" dirty="0">
                <a:solidFill>
                  <a:srgbClr val="FFFFFF"/>
                </a:solidFill>
                <a:latin typeface="Montserrat"/>
                <a:ea typeface="Montserrat"/>
                <a:cs typeface="Montserrat"/>
                <a:sym typeface="Montserrat"/>
              </a:rPr>
              <a:t> https://youtu.be/ypPRdtjGooc  </a:t>
            </a:r>
          </a:p>
          <a:p>
            <a:pPr marL="0" lvl="0" indent="0" algn="l" rtl="0">
              <a:spcBef>
                <a:spcPts val="0"/>
              </a:spcBef>
              <a:spcAft>
                <a:spcPts val="0"/>
              </a:spcAft>
              <a:buNone/>
            </a:pPr>
            <a:endParaRPr dirty="0">
              <a:solidFill>
                <a:schemeClr val="tx1"/>
              </a:solidFill>
            </a:endParaRPr>
          </a:p>
        </p:txBody>
      </p:sp>
    </p:spTree>
    <p:extLst>
      <p:ext uri="{BB962C8B-B14F-4D97-AF65-F5344CB8AC3E}">
        <p14:creationId xmlns:p14="http://schemas.microsoft.com/office/powerpoint/2010/main" val="15257866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4b81eaa25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4b81eaa25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GB" dirty="0">
                <a:solidFill>
                  <a:schemeClr val="dk1"/>
                </a:solidFill>
              </a:rPr>
              <a:t>This specification defines the </a:t>
            </a:r>
            <a:r>
              <a:rPr lang="en-GB" u="sng" dirty="0">
                <a:solidFill>
                  <a:srgbClr val="005A9C"/>
                </a:solidFill>
                <a:hlinkClick r:id="rId3"/>
              </a:rPr>
              <a:t>::part()</a:t>
            </a:r>
            <a:r>
              <a:rPr lang="en-GB" dirty="0">
                <a:solidFill>
                  <a:schemeClr val="dk1"/>
                </a:solidFill>
              </a:rPr>
              <a:t> pseudo-element, which allows an author to style specific, purposely exposed elements in a </a:t>
            </a:r>
            <a:r>
              <a:rPr lang="en-GB" u="sng" dirty="0">
                <a:solidFill>
                  <a:srgbClr val="034575"/>
                </a:solidFill>
                <a:hlinkClick r:id="rId4"/>
              </a:rPr>
              <a:t>shadow tree</a:t>
            </a:r>
            <a:r>
              <a:rPr lang="en-GB" dirty="0">
                <a:solidFill>
                  <a:schemeClr val="dk1"/>
                </a:solidFill>
              </a:rPr>
              <a:t> from the outside page’s context. In combination with </a:t>
            </a:r>
            <a:r>
              <a:rPr lang="en-GB" u="sng" dirty="0">
                <a:solidFill>
                  <a:srgbClr val="034575"/>
                </a:solidFill>
                <a:hlinkClick r:id="rId5"/>
              </a:rPr>
              <a:t>custom properties</a:t>
            </a:r>
            <a:r>
              <a:rPr lang="en-GB" dirty="0">
                <a:solidFill>
                  <a:schemeClr val="dk1"/>
                </a:solidFill>
              </a:rPr>
              <a:t>, which let the outside page pass particular values (such as theme </a:t>
            </a:r>
            <a:r>
              <a:rPr lang="en-GB" dirty="0" err="1">
                <a:solidFill>
                  <a:schemeClr val="dk1"/>
                </a:solidFill>
              </a:rPr>
              <a:t>colors</a:t>
            </a:r>
            <a:r>
              <a:rPr lang="en-GB" dirty="0">
                <a:solidFill>
                  <a:schemeClr val="dk1"/>
                </a:solidFill>
              </a:rPr>
              <a:t>) into the component for it to do with as it will, these pseudo-elements allow components and the outside page to interact in safe, powerful ways, maintaining encapsulation without surrendering all control.</a:t>
            </a:r>
            <a:endParaRPr dirty="0">
              <a:solidFill>
                <a:schemeClr val="dk1"/>
              </a:solidFill>
            </a:endParaRPr>
          </a:p>
          <a:p>
            <a:pPr marL="0" lvl="0" indent="0" algn="l" rtl="0">
              <a:lnSpc>
                <a:spcPct val="115000"/>
              </a:lnSpc>
              <a:spcBef>
                <a:spcPts val="1100"/>
              </a:spcBef>
              <a:spcAft>
                <a:spcPts val="1100"/>
              </a:spcAft>
              <a:buNone/>
            </a:pP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d0532c4d0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d0532c4d0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4b9a6ccd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4b9a6ccd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4b9a6ccd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4b9a6ccd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090833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dbc82f7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dbc82f7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dbc82f7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dbc82f7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9088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dd4c81500_1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3dd4c81500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974a5a919288ff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974a5a919288ff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de4ec91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de4ec91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d0532c4d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d0532c4d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d0532c4d0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d0532c4d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b70297f6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b70297f6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b70297f6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b70297f6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d0532c4d0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d0532c4d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HTML imports replaced by ES6 imports and in future we might have HTML modules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d0532c4d0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d0532c4d0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 something new been there for a while. It is the template tag. When you use the template tag, you clone it. The difference is as you cloned it, the browser will only parse it once. No matter how many times you use it. Because of that it gains performance.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d0532c4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d0532c4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d0532c4d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d0532c4d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da7e74b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da7e74b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HTML imports replaced by ES6 imports and in future we might have HTML modules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d0532c4d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d0532c4d0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Built on top of ES2015+ classes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Name must include a dash to not conflict with future building elements.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Attributes should be human readable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Elements inherit from HTMLElement and have a few special methods (attributeChangedCallback, connectedCallback…)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ddc4c713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ddc4c713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ddc4c713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ddc4c713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d0532c4d0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d0532c4d0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connectedCallback: Invoked when the custom element is first connected to the document's DOM.</a:t>
            </a:r>
            <a:endParaRPr sz="1000"/>
          </a:p>
          <a:p>
            <a:pPr marL="0" lvl="0" indent="0" algn="l" rtl="0">
              <a:spcBef>
                <a:spcPts val="0"/>
              </a:spcBef>
              <a:spcAft>
                <a:spcPts val="0"/>
              </a:spcAft>
              <a:buNone/>
            </a:pPr>
            <a:r>
              <a:rPr lang="en-GB" sz="1000"/>
              <a:t>disconnectedCallback: Invoked when the custom element is disconnected from the document's DOM.</a:t>
            </a:r>
            <a:endParaRPr sz="1000"/>
          </a:p>
          <a:p>
            <a:pPr marL="0" lvl="0" indent="0" algn="l" rtl="0">
              <a:spcBef>
                <a:spcPts val="0"/>
              </a:spcBef>
              <a:spcAft>
                <a:spcPts val="0"/>
              </a:spcAft>
              <a:buNone/>
            </a:pPr>
            <a:r>
              <a:rPr lang="en-GB" sz="1000"/>
              <a:t>attributeChangedCallback: Invoked when one of the custom element's attributes is added, removed, or changed.</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d0532c4d0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d0532c4d0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d0532c4d0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d0532c4d0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d0532c4d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d0532c4d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d0532c4d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d0532c4d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41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dd4c815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dd4c815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d0532c4d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d0532c4d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08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d0532c4d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d0532c4d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540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d0532c4d0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d0532c4d0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What’s the big deal???</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Template fixes the existing performance issues with updating DOM elements.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template.content.cloneNode</a:t>
            </a:r>
            <a:r>
              <a:rPr lang="en-GB" dirty="0">
                <a:solidFill>
                  <a:schemeClr val="dk1"/>
                </a:solidFill>
              </a:rPr>
              <a:t>(true) =&gt;   </a:t>
            </a:r>
            <a:endParaRPr dirty="0">
              <a:solidFill>
                <a:schemeClr val="dk1"/>
              </a:solidFill>
            </a:endParaRPr>
          </a:p>
          <a:p>
            <a:pPr marL="0" lvl="0" indent="0" algn="l" rtl="0">
              <a:spcBef>
                <a:spcPts val="0"/>
              </a:spcBef>
              <a:spcAft>
                <a:spcPts val="0"/>
              </a:spcAft>
              <a:buNone/>
            </a:pPr>
            <a:r>
              <a:rPr lang="en-GB" dirty="0">
                <a:solidFill>
                  <a:schemeClr val="dk1"/>
                </a:solidFill>
              </a:rPr>
              <a:t>Content represents the DOM we wrapped and we are cloning it at the append time.  Every time we append it to the DOM, we are not parsing it or we are not calling JavaScript. We are parsing it for the template once but after time we are not parsing it again!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it’s very fast!!!!!</a:t>
            </a:r>
            <a:endParaRPr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d0532c4d0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d0532c4d0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dbc82f7e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dbc82f7e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d0532c4d0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d0532c4d0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d0532c4d0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d0532c4d0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da7e74be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4da7e74be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dd4c81500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dd4c81500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dd4c81500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dd4c81500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dd4c815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dd4c815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282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da7e74be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da7e74be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dd4c81500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dd4c81500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dd4c81500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dd4c81500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dd4c81500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dd4c81500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dd4c81500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dd4c81500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dd4c81500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dd4c81500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dd4c81500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dd4c81500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4da7e74be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4da7e74be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dd4c81500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dd4c81500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dd4c815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dd4c815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5212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d0532c4d0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d0532c4d0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4da7e74be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4da7e74be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d0532c4d0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d0532c4d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4da7e74be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4da7e74be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da7e74be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da7e74be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da7e74be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da7e74be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df103c96e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df103c96e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df103c96e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df103c96e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df103c9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df103c9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df103c96e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df103c96e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dd4c815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dd4c815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9569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df103c96e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df103c96e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ddc4c7131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ddc4c7131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dce6f40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dce6f40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chemeClr val="dk1"/>
                </a:solidFill>
                <a:highlight>
                  <a:srgbClr val="FAFAFA"/>
                </a:highlight>
                <a:latin typeface="Roboto"/>
                <a:ea typeface="Roboto"/>
                <a:cs typeface="Roboto"/>
                <a:sym typeface="Roboto"/>
              </a:rPr>
              <a:t>In browsers that support Custom Elements natively, the specification requires developers use ES2015 classes to define Custom Elements - developers can opt-in to this by setting the </a:t>
            </a:r>
            <a:r>
              <a:rPr lang="en-GB" sz="900" u="sng">
                <a:solidFill>
                  <a:schemeClr val="hlink"/>
                </a:solidFill>
                <a:highlight>
                  <a:srgbClr val="F1F1F1"/>
                </a:highlight>
                <a:latin typeface="Verdana"/>
                <a:ea typeface="Verdana"/>
                <a:cs typeface="Verdana"/>
                <a:sym typeface="Verdana"/>
                <a:hlinkClick r:id="rId3"/>
              </a:rPr>
              <a:t>target</a:t>
            </a:r>
            <a:r>
              <a:rPr lang="en-GB" sz="900">
                <a:solidFill>
                  <a:srgbClr val="333333"/>
                </a:solidFill>
                <a:highlight>
                  <a:srgbClr val="F1F1F1"/>
                </a:highlight>
                <a:latin typeface="Verdana"/>
                <a:ea typeface="Verdana"/>
                <a:cs typeface="Verdana"/>
                <a:sym typeface="Verdana"/>
              </a:rPr>
              <a:t>: "es2015"</a:t>
            </a:r>
            <a:r>
              <a:rPr lang="en-GB" sz="1050">
                <a:solidFill>
                  <a:schemeClr val="dk1"/>
                </a:solidFill>
                <a:highlight>
                  <a:srgbClr val="FAFAFA"/>
                </a:highlight>
                <a:latin typeface="Roboto"/>
                <a:ea typeface="Roboto"/>
                <a:cs typeface="Roboto"/>
                <a:sym typeface="Roboto"/>
              </a:rPr>
              <a:t> property in their project's </a:t>
            </a:r>
            <a:r>
              <a:rPr lang="en-GB" sz="900">
                <a:solidFill>
                  <a:srgbClr val="333333"/>
                </a:solidFill>
                <a:highlight>
                  <a:srgbClr val="F1F1F1"/>
                </a:highlight>
                <a:latin typeface="Verdana"/>
                <a:ea typeface="Verdana"/>
                <a:cs typeface="Verdana"/>
                <a:sym typeface="Verdana"/>
              </a:rPr>
              <a:t>tsconfig.json</a:t>
            </a:r>
            <a:r>
              <a:rPr lang="en-GB" sz="1050">
                <a:solidFill>
                  <a:schemeClr val="dk1"/>
                </a:solidFill>
                <a:highlight>
                  <a:srgbClr val="FAFAFA"/>
                </a:highlight>
                <a:latin typeface="Roboto"/>
                <a:ea typeface="Roboto"/>
                <a:cs typeface="Roboto"/>
                <a:sym typeface="Roboto"/>
              </a:rPr>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d0532c4d0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d0532c4d0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--view-encapsulation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dbc82f7e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dbc82f7e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da7e74be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4da7e74be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da7e74be5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da7e74be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da7e74be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da7e74be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105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d0532c4d0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d0532c4d0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da7e74be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4da7e74be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d0532c4d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d0532c4d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dbc82f7e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dbc82f7e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dbc82f7e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dbc82f7e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dbc82f7e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dbc82f7e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accent3"/>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d0532c4d0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d0532c4d0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By default any class that extends HTMLElement is an inline element. But we are changing properties here that require us to be block.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dbc82f7e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dbc82f7e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d0532c4d0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d0532c4d0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highlight>
                  <a:srgbClr val="FAFAFA"/>
                </a:highlight>
              </a:rPr>
              <a:t>Builds a class that encapsulates the functionality of the provided component and uses the configuration information to provide more context to the class. Takes the component factory's inputs and outputs to convert them to the proper custom element API and add hooks to input changes.</a:t>
            </a:r>
            <a:endParaRPr sz="12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da7e74be5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da7e74be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da7e74be5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da7e74be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da7e74be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da7e74be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dd4c81500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dd4c81500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rgbClr val="555555"/>
                </a:solidFill>
              </a:rPr>
              <a:t>The method createCustomElement wraps the CardComponent so that it looks like a Web Component. Using customElements.define we can register it with the browser.</a:t>
            </a:r>
            <a:endParaRPr sz="1200">
              <a:solidFill>
                <a:srgbClr val="555555"/>
              </a:solidFill>
            </a:endParaRPr>
          </a:p>
          <a:p>
            <a:pPr marL="0" lvl="0" indent="0" algn="l" rtl="0">
              <a:spcBef>
                <a:spcPts val="0"/>
              </a:spcBef>
              <a:spcAft>
                <a:spcPts val="0"/>
              </a:spcAft>
              <a:buClr>
                <a:schemeClr val="dk1"/>
              </a:buClr>
              <a:buSzPts val="1100"/>
              <a:buFont typeface="Arial"/>
              <a:buNone/>
            </a:pPr>
            <a:r>
              <a:rPr lang="en-GB" sz="1200">
                <a:solidFill>
                  <a:srgbClr val="555555"/>
                </a:solidFill>
              </a:rPr>
              <a:t>The configuration’s injector is the initial injector set on the class, and used by default for each created instance.</a:t>
            </a:r>
            <a:endParaRPr sz="1200">
              <a:solidFill>
                <a:srgbClr val="555555"/>
              </a:solidFill>
            </a:endParaRPr>
          </a:p>
          <a:p>
            <a:pPr marL="0" lvl="0" indent="0" algn="l" rtl="0">
              <a:spcBef>
                <a:spcPts val="0"/>
              </a:spcBef>
              <a:spcAft>
                <a:spcPts val="0"/>
              </a:spcAft>
              <a:buClr>
                <a:schemeClr val="dk1"/>
              </a:buClr>
              <a:buSzPts val="1100"/>
              <a:buFont typeface="Arial"/>
              <a:buNone/>
            </a:pPr>
            <a:endParaRPr sz="1200">
              <a:solidFill>
                <a:srgbClr val="555555"/>
              </a:solidFill>
            </a:endParaRPr>
          </a:p>
          <a:p>
            <a:pPr marL="0" lvl="0" indent="0" algn="l" rtl="0">
              <a:spcBef>
                <a:spcPts val="0"/>
              </a:spcBef>
              <a:spcAft>
                <a:spcPts val="0"/>
              </a:spcAft>
              <a:buNone/>
            </a:pPr>
            <a:endParaRPr sz="1200">
              <a:solidFill>
                <a:srgbClr val="555555"/>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d0532c4d0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d0532c4d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dd4c81500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dd4c81500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also need to tell Angular to use this module for bootstrapping, hence the ngDoBootstrap method.</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d0532c4d0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d0532c4d0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--view-encapsulation</a:t>
            </a:r>
            <a:endParaRPr/>
          </a:p>
        </p:txBody>
      </p:sp>
    </p:spTree>
    <p:extLst>
      <p:ext uri="{BB962C8B-B14F-4D97-AF65-F5344CB8AC3E}">
        <p14:creationId xmlns:p14="http://schemas.microsoft.com/office/powerpoint/2010/main" val="38469876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382ac4a29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3382ac4a29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dd4c81500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dd4c81500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dd4c81500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dd4c81500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c43775c398a740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6c43775c398a740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4da7e74be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4da7e74be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382ac4a2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382ac4a2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4da7e74be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4da7e74be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d0532c4d0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d0532c4d0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--view-encapsulation</a:t>
            </a:r>
            <a:endParaRPr/>
          </a:p>
        </p:txBody>
      </p:sp>
    </p:spTree>
    <p:extLst>
      <p:ext uri="{BB962C8B-B14F-4D97-AF65-F5344CB8AC3E}">
        <p14:creationId xmlns:p14="http://schemas.microsoft.com/office/powerpoint/2010/main" val="74809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d0532c4d0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d0532c4d0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BEM</a:t>
            </a:r>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dd4c81500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dd4c81500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also need to tell Angular to use this module for bootstrapping, hence the ngDoBootstrap method.</a:t>
            </a:r>
            <a:endParaRPr/>
          </a:p>
        </p:txBody>
      </p:sp>
    </p:spTree>
    <p:extLst>
      <p:ext uri="{BB962C8B-B14F-4D97-AF65-F5344CB8AC3E}">
        <p14:creationId xmlns:p14="http://schemas.microsoft.com/office/powerpoint/2010/main" val="29149138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dd4c81500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dd4c81500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also need to tell Angular to use this module for bootstrapping, hence the ngDoBootstrap method.</a:t>
            </a:r>
            <a:endParaRPr/>
          </a:p>
        </p:txBody>
      </p:sp>
    </p:spTree>
    <p:extLst>
      <p:ext uri="{BB962C8B-B14F-4D97-AF65-F5344CB8AC3E}">
        <p14:creationId xmlns:p14="http://schemas.microsoft.com/office/powerpoint/2010/main" val="20277230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d0532c4d0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d0532c4d0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--view-encapsulation</a:t>
            </a:r>
            <a:endParaRPr/>
          </a:p>
        </p:txBody>
      </p:sp>
    </p:spTree>
    <p:extLst>
      <p:ext uri="{BB962C8B-B14F-4D97-AF65-F5344CB8AC3E}">
        <p14:creationId xmlns:p14="http://schemas.microsoft.com/office/powerpoint/2010/main" val="4548254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dbc82f7e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dbc82f7e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c43775c398a740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6c43775c398a740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dbc82f7e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dbc82f7e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 to an existing Angular project!</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dd4c81500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dd4c81500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df103c96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df103c96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dd4c81500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dd4c81500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dd4c81500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dd4c81500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1.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hyperlink" Target="https://github.com/sazimi/berry-history/tree/umd"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hyperlink" Target="https://webcomponents.org" TargetMode="External"/><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hyperlink" Target="https://youtu.be/Io6JjgckHbg"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hyperlink" Target="https://stackblitz.com/edit/bb-red-strawberry-lit"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54.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hyperlink" Target="https://meowni.ca/posts/part-theme-explainer/"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meowni.ca/posts/part-theme-explainer/" TargetMode="External"/><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hyperlink" Target="https://meowni.ca/posts/part-theme-explainer/" TargetMode="External"/><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26.xml.rels><?xml version="1.0" encoding="UTF-8" standalone="yes"?>
<Relationships xmlns="http://schemas.openxmlformats.org/package/2006/relationships"><Relationship Id="rId3" Type="http://schemas.openxmlformats.org/officeDocument/2006/relationships/hyperlink" Target="https://www.softwarearchitekt.at/post/2018/07/13/angular-elements-part-i-a-dynamic-dashboard-in-four-steps-with-web-components.aspx" TargetMode="External"/><Relationship Id="rId2" Type="http://schemas.openxmlformats.org/officeDocument/2006/relationships/notesSlide" Target="../notesSlides/notesSlide125.xml"/><Relationship Id="rId1" Type="http://schemas.openxmlformats.org/officeDocument/2006/relationships/slideLayout" Target="../slideLayouts/slideLayout3.xml"/><Relationship Id="rId5" Type="http://schemas.openxmlformats.org/officeDocument/2006/relationships/hyperlink" Target="https://medium.com/google-developer-experts/are-web-components-a-thing-5a116b1da7e4" TargetMode="External"/><Relationship Id="rId4" Type="http://schemas.openxmlformats.org/officeDocument/2006/relationships/hyperlink" Target="https://meowni.ca/posts/part-theme-explain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custom-elements-everywhere.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stackblitz.com/edit/strawberry-template"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stackblitz.com/edit/strawberry-custom-elemen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stackblitz.com/edit/strawberry-template-shadow-d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stackblitz.com/edit/strawberry-template-shadow-dom-a7ufca?file=index.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hyperlink" Target="https://github.com/sazimi/bb-custom-card"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hyperlink" Target="https://www.npmjs.com/package/ngx-build-plus"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8.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hyperlink" Target="https://github.com/manfredsteyer/ngx-build-pl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89000"/>
          </a:blip>
          <a:srcRect t="15059"/>
          <a:stretch/>
        </p:blipFill>
        <p:spPr>
          <a:xfrm>
            <a:off x="0" y="-1"/>
            <a:ext cx="9144001" cy="5143500"/>
          </a:xfrm>
          <a:prstGeom prst="rect">
            <a:avLst/>
          </a:prstGeom>
          <a:noFill/>
          <a:ln>
            <a:noFill/>
          </a:ln>
        </p:spPr>
      </p:pic>
      <p:sp>
        <p:nvSpPr>
          <p:cNvPr id="55" name="Google Shape;55;p13"/>
          <p:cNvSpPr txBox="1">
            <a:spLocks noGrp="1"/>
          </p:cNvSpPr>
          <p:nvPr>
            <p:ph type="ctrTitle"/>
          </p:nvPr>
        </p:nvSpPr>
        <p:spPr>
          <a:xfrm>
            <a:off x="311700" y="1262300"/>
            <a:ext cx="8520600" cy="1140900"/>
          </a:xfrm>
          <a:prstGeom prst="rect">
            <a:avLst/>
          </a:prstGeom>
        </p:spPr>
        <p:txBody>
          <a:bodyPr spcFirstLastPara="1" wrap="square" lIns="91425" tIns="91425" rIns="91425" bIns="91425" anchor="ctr" anchorCtr="0">
            <a:noAutofit/>
          </a:bodyPr>
          <a:lstStyle/>
          <a:p>
            <a:pPr marL="0" lvl="0" indent="0" algn="ctr" rtl="0">
              <a:lnSpc>
                <a:spcPct val="115000"/>
              </a:lnSpc>
              <a:spcBef>
                <a:spcPts val="1900"/>
              </a:spcBef>
              <a:spcAft>
                <a:spcPts val="1100"/>
              </a:spcAft>
              <a:buNone/>
            </a:pPr>
            <a:r>
              <a:rPr lang="en-GB" sz="4000" b="1">
                <a:solidFill>
                  <a:srgbClr val="FFFFFF"/>
                </a:solidFill>
                <a:latin typeface="Raleway"/>
                <a:ea typeface="Raleway"/>
                <a:cs typeface="Raleway"/>
                <a:sym typeface="Raleway"/>
              </a:rPr>
              <a:t>Web Components </a:t>
            </a:r>
            <a:r>
              <a:rPr lang="en-GB" sz="4000">
                <a:solidFill>
                  <a:srgbClr val="FFFFFF"/>
                </a:solidFill>
                <a:latin typeface="Raleway"/>
                <a:ea typeface="Raleway"/>
                <a:cs typeface="Raleway"/>
                <a:sym typeface="Raleway"/>
              </a:rPr>
              <a:t>with</a:t>
            </a:r>
            <a:r>
              <a:rPr lang="en-GB" sz="4000" b="1">
                <a:solidFill>
                  <a:srgbClr val="FFFFFF"/>
                </a:solidFill>
                <a:latin typeface="Raleway"/>
                <a:ea typeface="Raleway"/>
                <a:cs typeface="Raleway"/>
                <a:sym typeface="Raleway"/>
              </a:rPr>
              <a:t> Angular</a:t>
            </a:r>
            <a:endParaRPr sz="3600">
              <a:solidFill>
                <a:srgbClr val="FFFFFF"/>
              </a:solidFill>
              <a:latin typeface="Raleway"/>
              <a:ea typeface="Raleway"/>
              <a:cs typeface="Raleway"/>
              <a:sym typeface="Raleway"/>
            </a:endParaRPr>
          </a:p>
        </p:txBody>
      </p:sp>
      <p:sp>
        <p:nvSpPr>
          <p:cNvPr id="56" name="Google Shape;56;p13"/>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rgbClr val="FFFFFF"/>
                </a:solidFill>
                <a:latin typeface="Montserrat" panose="020B0604020202020204" charset="0"/>
              </a:rPr>
              <a:t>@</a:t>
            </a:r>
            <a:r>
              <a:rPr lang="en-GB" sz="1200" dirty="0" err="1">
                <a:solidFill>
                  <a:srgbClr val="FFFFFF"/>
                </a:solidFill>
                <a:latin typeface="Montserrat" panose="020B0604020202020204" charset="0"/>
              </a:rPr>
              <a:t>Sherrrylst</a:t>
            </a:r>
            <a:r>
              <a:rPr lang="en-GB" sz="1200" dirty="0">
                <a:solidFill>
                  <a:srgbClr val="FFFFFF"/>
                </a:solidFill>
                <a:latin typeface="Montserrat" panose="020B0604020202020204" charset="0"/>
              </a:rPr>
              <a:t>  </a:t>
            </a:r>
            <a:endParaRPr sz="1200" dirty="0">
              <a:solidFill>
                <a:srgbClr val="FFFFFF"/>
              </a:solidFill>
              <a:latin typeface="Montserra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106" name="Google Shape;106;p19"/>
          <p:cNvSpPr/>
          <p:nvPr/>
        </p:nvSpPr>
        <p:spPr>
          <a:xfrm>
            <a:off x="-3" y="9"/>
            <a:ext cx="9144000" cy="5143500"/>
          </a:xfrm>
          <a:prstGeom prst="rect">
            <a:avLst/>
          </a:prstGeom>
          <a:solidFill>
            <a:srgbClr val="FFFFFF">
              <a:alpha val="49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Montserrat"/>
              <a:ea typeface="Montserrat"/>
              <a:cs typeface="Montserrat"/>
              <a:sym typeface="Montserrat"/>
            </a:endParaRPr>
          </a:p>
          <a:p>
            <a:pPr marL="457200" lvl="0" indent="-317500" algn="l" rtl="0">
              <a:lnSpc>
                <a:spcPct val="150000"/>
              </a:lnSpc>
              <a:spcBef>
                <a:spcPts val="160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Actual </a:t>
            </a:r>
            <a:r>
              <a:rPr lang="en-GB" b="1">
                <a:solidFill>
                  <a:srgbClr val="808080"/>
                </a:solidFill>
                <a:latin typeface="Montserrat"/>
                <a:ea typeface="Montserrat"/>
                <a:cs typeface="Montserrat"/>
                <a:sym typeface="Montserrat"/>
              </a:rPr>
              <a:t>style encapsulation</a:t>
            </a:r>
            <a:r>
              <a:rPr lang="en-GB">
                <a:solidFill>
                  <a:srgbClr val="808080"/>
                </a:solidFill>
                <a:latin typeface="Montserrat"/>
                <a:ea typeface="Montserrat"/>
                <a:cs typeface="Montserrat"/>
                <a:sym typeface="Montserrat"/>
              </a:rPr>
              <a:t> (nothing leaks in or out without being explicitly allowed)</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000000"/>
              </a:buClr>
              <a:buSzPts val="1400"/>
              <a:buFont typeface="Montserrat"/>
              <a:buChar char="●"/>
            </a:pPr>
            <a:r>
              <a:rPr lang="en-GB">
                <a:solidFill>
                  <a:srgbClr val="000000"/>
                </a:solidFill>
                <a:latin typeface="Montserrat"/>
                <a:ea typeface="Montserrat"/>
                <a:cs typeface="Montserrat"/>
                <a:sym typeface="Montserrat"/>
              </a:rPr>
              <a:t>Ways of </a:t>
            </a:r>
            <a:r>
              <a:rPr lang="en-GB" b="1">
                <a:solidFill>
                  <a:srgbClr val="000000"/>
                </a:solidFill>
                <a:latin typeface="Montserrat"/>
                <a:ea typeface="Montserrat"/>
                <a:cs typeface="Montserrat"/>
                <a:sym typeface="Montserrat"/>
              </a:rPr>
              <a:t>allowing some styling</a:t>
            </a:r>
            <a:r>
              <a:rPr lang="en-GB">
                <a:solidFill>
                  <a:srgbClr val="000000"/>
                </a:solidFill>
                <a:latin typeface="Montserrat"/>
                <a:ea typeface="Montserrat"/>
                <a:cs typeface="Montserrat"/>
                <a:sym typeface="Montserrat"/>
              </a:rPr>
              <a:t> of these </a:t>
            </a:r>
            <a:r>
              <a:rPr lang="en-GB" b="1">
                <a:solidFill>
                  <a:srgbClr val="000000"/>
                </a:solidFill>
                <a:latin typeface="Montserrat"/>
                <a:ea typeface="Montserrat"/>
                <a:cs typeface="Montserrat"/>
                <a:sym typeface="Montserrat"/>
              </a:rPr>
              <a:t>elements</a:t>
            </a:r>
            <a:endParaRPr b="1">
              <a:solidFill>
                <a:srgbClr val="000000"/>
              </a:solidFill>
              <a:latin typeface="Montserrat"/>
              <a:ea typeface="Montserrat"/>
              <a:cs typeface="Montserrat"/>
              <a:sym typeface="Montserrat"/>
            </a:endParaRPr>
          </a:p>
          <a:p>
            <a:pPr marL="0" lvl="0" indent="0" algn="l" rtl="0">
              <a:lnSpc>
                <a:spcPct val="115000"/>
              </a:lnSpc>
              <a:spcBef>
                <a:spcPts val="1600"/>
              </a:spcBef>
              <a:spcAft>
                <a:spcPts val="0"/>
              </a:spcAft>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lnSpc>
                <a:spcPct val="150000"/>
              </a:lnSpc>
              <a:spcBef>
                <a:spcPts val="1600"/>
              </a:spcBef>
              <a:spcAft>
                <a:spcPts val="1600"/>
              </a:spcAft>
              <a:buNone/>
            </a:pPr>
            <a:endParaRPr sz="1800" b="1">
              <a:latin typeface="Montserrat"/>
              <a:ea typeface="Montserrat"/>
              <a:cs typeface="Montserrat"/>
              <a:sym typeface="Montserrat"/>
            </a:endParaRPr>
          </a:p>
        </p:txBody>
      </p:sp>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What’s missing:</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B9FFB699-8F23-426E-B800-DD6A86A7D44B}"/>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100"/>
          <p:cNvPicPr preferRelativeResize="0"/>
          <p:nvPr/>
        </p:nvPicPr>
        <p:blipFill rotWithShape="1">
          <a:blip r:embed="rId3">
            <a:alphaModFix/>
          </a:blip>
          <a:srcRect l="3446" t="11111"/>
          <a:stretch/>
        </p:blipFill>
        <p:spPr>
          <a:xfrm>
            <a:off x="0" y="0"/>
            <a:ext cx="9174348" cy="5143500"/>
          </a:xfrm>
          <a:prstGeom prst="rect">
            <a:avLst/>
          </a:prstGeom>
          <a:noFill/>
          <a:ln>
            <a:noFill/>
          </a:ln>
        </p:spPr>
      </p:pic>
      <p:sp>
        <p:nvSpPr>
          <p:cNvPr id="3" name="Google Shape;56;p13">
            <a:extLst>
              <a:ext uri="{FF2B5EF4-FFF2-40B4-BE49-F238E27FC236}">
                <a16:creationId xmlns:a16="http://schemas.microsoft.com/office/drawing/2014/main" id="{BD19040C-1476-4699-89B8-33159F42DA1E}"/>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30"/>
        <p:cNvGrpSpPr/>
        <p:nvPr/>
      </p:nvGrpSpPr>
      <p:grpSpPr>
        <a:xfrm>
          <a:off x="0" y="0"/>
          <a:ext cx="0" cy="0"/>
          <a:chOff x="0" y="0"/>
          <a:chExt cx="0" cy="0"/>
        </a:xfrm>
      </p:grpSpPr>
      <p:sp>
        <p:nvSpPr>
          <p:cNvPr id="631" name="Google Shape;631;p101"/>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app.module.ts</a:t>
            </a:r>
            <a:endParaRPr>
              <a:solidFill>
                <a:srgbClr val="FFFFFF"/>
              </a:solidFill>
              <a:latin typeface="Montserrat"/>
              <a:ea typeface="Montserrat"/>
              <a:cs typeface="Montserrat"/>
              <a:sym typeface="Montserrat"/>
            </a:endParaRPr>
          </a:p>
        </p:txBody>
      </p:sp>
      <p:sp>
        <p:nvSpPr>
          <p:cNvPr id="632" name="Google Shape;632;p101"/>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@NgModule({</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schemas: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b="1">
                <a:solidFill>
                  <a:srgbClr val="D4D4D4"/>
                </a:solidFill>
                <a:latin typeface="Montserrat"/>
                <a:ea typeface="Montserrat"/>
                <a:cs typeface="Montserrat"/>
                <a:sym typeface="Montserrat"/>
              </a:rPr>
              <a:t>    CUSTOM_ELEMENTS_SCHEMA</a:t>
            </a:r>
            <a:endParaRPr b="1">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export class AppModule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D4D4D4"/>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7E70A41A-B1F1-405E-8EAF-0BBBF5937A09}"/>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102"/>
          <p:cNvPicPr preferRelativeResize="0"/>
          <p:nvPr/>
        </p:nvPicPr>
        <p:blipFill>
          <a:blip r:embed="rId3">
            <a:alphaModFix/>
          </a:blip>
          <a:stretch>
            <a:fillRect/>
          </a:stretch>
        </p:blipFill>
        <p:spPr>
          <a:xfrm>
            <a:off x="476500" y="76125"/>
            <a:ext cx="7979751" cy="5018974"/>
          </a:xfrm>
          <a:prstGeom prst="rect">
            <a:avLst/>
          </a:prstGeom>
          <a:noFill/>
          <a:ln>
            <a:noFill/>
          </a:ln>
        </p:spPr>
      </p:pic>
      <p:pic>
        <p:nvPicPr>
          <p:cNvPr id="638" name="Google Shape;638;p102">
            <a:hlinkClick r:id="rId4"/>
          </p:cNvPr>
          <p:cNvPicPr preferRelativeResize="0"/>
          <p:nvPr/>
        </p:nvPicPr>
        <p:blipFill>
          <a:blip r:embed="rId5">
            <a:alphaModFix/>
          </a:blip>
          <a:stretch>
            <a:fillRect/>
          </a:stretch>
        </p:blipFill>
        <p:spPr>
          <a:xfrm>
            <a:off x="8313926" y="147075"/>
            <a:ext cx="640850" cy="532725"/>
          </a:xfrm>
          <a:prstGeom prst="rect">
            <a:avLst/>
          </a:prstGeom>
          <a:noFill/>
          <a:ln>
            <a:noFill/>
          </a:ln>
        </p:spPr>
      </p:pic>
      <p:sp>
        <p:nvSpPr>
          <p:cNvPr id="4" name="Google Shape;56;p13">
            <a:extLst>
              <a:ext uri="{FF2B5EF4-FFF2-40B4-BE49-F238E27FC236}">
                <a16:creationId xmlns:a16="http://schemas.microsoft.com/office/drawing/2014/main" id="{126B618F-1FD7-4FCB-82BE-3B405BC369E1}"/>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03"/>
          <p:cNvSpPr txBox="1">
            <a:spLocks noGrp="1"/>
          </p:cNvSpPr>
          <p:nvPr>
            <p:ph type="title"/>
          </p:nvPr>
        </p:nvSpPr>
        <p:spPr>
          <a:xfrm>
            <a:off x="385450" y="1771900"/>
            <a:ext cx="4015200" cy="2081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Web components fundamentals </a:t>
            </a:r>
            <a:endParaRPr sz="1400" dirty="0">
              <a:highlight>
                <a:srgbClr val="FFFFFF"/>
              </a:highlight>
              <a:latin typeface="Montserrat"/>
              <a:ea typeface="Montserrat"/>
              <a:cs typeface="Montserrat"/>
              <a:sym typeface="Montserrat"/>
            </a:endParaRPr>
          </a:p>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Create a web component  </a:t>
            </a:r>
            <a:endParaRPr sz="1400" dirty="0">
              <a:latin typeface="Montserrat"/>
              <a:ea typeface="Montserrat"/>
              <a:cs typeface="Montserrat"/>
              <a:sym typeface="Montserrat"/>
            </a:endParaRPr>
          </a:p>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Create a web component with Angular </a:t>
            </a:r>
            <a:endParaRPr sz="1400" dirty="0">
              <a:latin typeface="Montserrat"/>
              <a:ea typeface="Montserrat"/>
              <a:cs typeface="Montserrat"/>
              <a:sym typeface="Montserrat"/>
            </a:endParaRPr>
          </a:p>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How to build an Angular element </a:t>
            </a:r>
            <a:endParaRPr sz="1400" dirty="0">
              <a:latin typeface="Montserrat"/>
              <a:ea typeface="Montserrat"/>
              <a:cs typeface="Montserrat"/>
              <a:sym typeface="Montserrat"/>
            </a:endParaRPr>
          </a:p>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Add a web component to an existing </a:t>
            </a:r>
            <a:br>
              <a:rPr lang="en-GB" sz="1400" dirty="0">
                <a:latin typeface="Montserrat"/>
                <a:ea typeface="Montserrat"/>
                <a:cs typeface="Montserrat"/>
                <a:sym typeface="Montserrat"/>
              </a:rPr>
            </a:br>
            <a:r>
              <a:rPr lang="en-GB" sz="1400" dirty="0">
                <a:latin typeface="Montserrat"/>
                <a:ea typeface="Montserrat"/>
                <a:cs typeface="Montserrat"/>
                <a:sym typeface="Montserrat"/>
              </a:rPr>
              <a:t>      Angular project </a:t>
            </a:r>
            <a:endParaRPr sz="1400" dirty="0">
              <a:latin typeface="Montserrat"/>
              <a:ea typeface="Montserrat"/>
              <a:cs typeface="Montserrat"/>
              <a:sym typeface="Montserrat"/>
            </a:endParaRPr>
          </a:p>
        </p:txBody>
      </p:sp>
      <p:sp>
        <p:nvSpPr>
          <p:cNvPr id="644" name="Google Shape;644;p103"/>
          <p:cNvSpPr txBox="1">
            <a:spLocks noGrp="1"/>
          </p:cNvSpPr>
          <p:nvPr>
            <p:ph type="title"/>
          </p:nvPr>
        </p:nvSpPr>
        <p:spPr>
          <a:xfrm>
            <a:off x="32055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We are almost done!</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pic>
        <p:nvPicPr>
          <p:cNvPr id="645" name="Google Shape;645;p103"/>
          <p:cNvPicPr preferRelativeResize="0"/>
          <p:nvPr/>
        </p:nvPicPr>
        <p:blipFill rotWithShape="1">
          <a:blip r:embed="rId3">
            <a:alphaModFix amt="91000"/>
          </a:blip>
          <a:srcRect t="24167"/>
          <a:stretch/>
        </p:blipFill>
        <p:spPr>
          <a:xfrm>
            <a:off x="4572000" y="0"/>
            <a:ext cx="4572001" cy="5200650"/>
          </a:xfrm>
          <a:prstGeom prst="rect">
            <a:avLst/>
          </a:prstGeom>
          <a:noFill/>
          <a:ln>
            <a:noFill/>
          </a:ln>
        </p:spPr>
      </p:pic>
      <p:sp>
        <p:nvSpPr>
          <p:cNvPr id="6" name="Google Shape;56;p13">
            <a:extLst>
              <a:ext uri="{FF2B5EF4-FFF2-40B4-BE49-F238E27FC236}">
                <a16:creationId xmlns:a16="http://schemas.microsoft.com/office/drawing/2014/main" id="{D97BB772-B928-4E1C-BB3D-DB8B5C441F01}"/>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2050" name="Picture 2" descr="adult black and white Siberian husky">
            <a:extLst>
              <a:ext uri="{FF2B5EF4-FFF2-40B4-BE49-F238E27FC236}">
                <a16:creationId xmlns:a16="http://schemas.microsoft.com/office/drawing/2014/main" id="{D84164F4-C878-4CBE-900B-06519AA7C0F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489" t="15610" r="10138" b="14917"/>
          <a:stretch/>
        </p:blipFill>
        <p:spPr bwMode="auto">
          <a:xfrm>
            <a:off x="0" y="1"/>
            <a:ext cx="9144000" cy="5143499"/>
          </a:xfrm>
          <a:prstGeom prst="rect">
            <a:avLst/>
          </a:prstGeom>
          <a:noFill/>
          <a:extLst>
            <a:ext uri="{909E8E84-426E-40DD-AFC4-6F175D3DCCD1}">
              <a14:hiddenFill xmlns:a14="http://schemas.microsoft.com/office/drawing/2010/main">
                <a:solidFill>
                  <a:srgbClr val="FFFFFF"/>
                </a:solidFill>
              </a14:hiddenFill>
            </a:ext>
          </a:extLst>
        </p:spPr>
      </p:pic>
      <p:sp>
        <p:nvSpPr>
          <p:cNvPr id="651" name="Google Shape;651;p104"/>
          <p:cNvSpPr txBox="1">
            <a:spLocks noGrp="1"/>
          </p:cNvSpPr>
          <p:nvPr>
            <p:ph type="title"/>
          </p:nvPr>
        </p:nvSpPr>
        <p:spPr>
          <a:xfrm>
            <a:off x="1981049" y="140680"/>
            <a:ext cx="5181900" cy="12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rgbClr val="FFFFFF"/>
                </a:solidFill>
                <a:latin typeface="Montserrat"/>
                <a:ea typeface="Montserrat"/>
                <a:cs typeface="Montserrat"/>
                <a:sym typeface="Montserrat"/>
              </a:rPr>
              <a:t>Web Components rock?</a:t>
            </a:r>
            <a:endParaRPr sz="3600" b="1" dirty="0">
              <a:solidFill>
                <a:srgbClr val="FFFFFF"/>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AC8B1964-2637-474A-9FF7-10FB7F2F5178}"/>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05"/>
          <p:cNvSpPr txBox="1">
            <a:spLocks noGrp="1"/>
          </p:cNvSpPr>
          <p:nvPr>
            <p:ph type="title"/>
          </p:nvPr>
        </p:nvSpPr>
        <p:spPr>
          <a:xfrm>
            <a:off x="385450" y="1771900"/>
            <a:ext cx="4015200" cy="2081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Font typeface="Montserrat"/>
              <a:buChar char="●"/>
            </a:pPr>
            <a:r>
              <a:rPr lang="en-GB" sz="1400">
                <a:highlight>
                  <a:srgbClr val="FFFFFF"/>
                </a:highlight>
                <a:latin typeface="Montserrat"/>
                <a:ea typeface="Montserrat"/>
                <a:cs typeface="Montserrat"/>
                <a:sym typeface="Montserrat"/>
              </a:rPr>
              <a:t>Maximum </a:t>
            </a:r>
            <a:r>
              <a:rPr lang="en-GB" sz="1400">
                <a:latin typeface="Montserrat"/>
                <a:ea typeface="Montserrat"/>
                <a:cs typeface="Montserrat"/>
                <a:sym typeface="Montserrat"/>
              </a:rPr>
              <a:t>interoperability</a:t>
            </a:r>
            <a:endParaRPr sz="1400">
              <a:latin typeface="Montserrat"/>
              <a:ea typeface="Montserrat"/>
              <a:cs typeface="Montserrat"/>
              <a:sym typeface="Montserrat"/>
            </a:endParaRPr>
          </a:p>
          <a:p>
            <a:pPr marL="457200" lvl="0" indent="-317500" algn="l" rtl="0">
              <a:lnSpc>
                <a:spcPct val="200000"/>
              </a:lnSpc>
              <a:spcBef>
                <a:spcPts val="0"/>
              </a:spcBef>
              <a:spcAft>
                <a:spcPts val="0"/>
              </a:spcAft>
              <a:buSzPts val="1400"/>
              <a:buFont typeface="Montserrat"/>
              <a:buChar char="●"/>
            </a:pPr>
            <a:r>
              <a:rPr lang="en-GB" sz="1400">
                <a:latin typeface="Montserrat"/>
                <a:ea typeface="Montserrat"/>
                <a:cs typeface="Montserrat"/>
                <a:sym typeface="Montserrat"/>
              </a:rPr>
              <a:t>Support from Frameworks (Tooling)</a:t>
            </a:r>
            <a:endParaRPr sz="1400">
              <a:latin typeface="Montserrat"/>
              <a:ea typeface="Montserrat"/>
              <a:cs typeface="Montserrat"/>
              <a:sym typeface="Montserrat"/>
            </a:endParaRPr>
          </a:p>
          <a:p>
            <a:pPr marL="457200" lvl="0" indent="-317500" algn="l" rtl="0">
              <a:lnSpc>
                <a:spcPct val="200000"/>
              </a:lnSpc>
              <a:spcBef>
                <a:spcPts val="0"/>
              </a:spcBef>
              <a:spcAft>
                <a:spcPts val="0"/>
              </a:spcAft>
              <a:buSzPts val="1400"/>
              <a:buFont typeface="Montserrat"/>
              <a:buChar char="●"/>
            </a:pPr>
            <a:r>
              <a:rPr lang="en-GB" sz="1400">
                <a:latin typeface="Montserrat"/>
                <a:ea typeface="Montserrat"/>
                <a:cs typeface="Montserrat"/>
                <a:sym typeface="Montserrat"/>
              </a:rPr>
              <a:t>Many success stories</a:t>
            </a:r>
            <a:endParaRPr sz="1400">
              <a:latin typeface="Montserrat"/>
              <a:ea typeface="Montserrat"/>
              <a:cs typeface="Montserrat"/>
              <a:sym typeface="Montserrat"/>
            </a:endParaRPr>
          </a:p>
          <a:p>
            <a:pPr marL="457200" lvl="0" indent="-317500" algn="l" rtl="0">
              <a:lnSpc>
                <a:spcPct val="200000"/>
              </a:lnSpc>
              <a:spcBef>
                <a:spcPts val="0"/>
              </a:spcBef>
              <a:spcAft>
                <a:spcPts val="0"/>
              </a:spcAft>
              <a:buSzPts val="1400"/>
              <a:buFont typeface="Montserrat"/>
              <a:buChar char="●"/>
            </a:pPr>
            <a:r>
              <a:rPr lang="en-GB" sz="1400">
                <a:latin typeface="Montserrat"/>
                <a:ea typeface="Montserrat"/>
                <a:cs typeface="Montserrat"/>
                <a:sym typeface="Montserrat"/>
              </a:rPr>
              <a:t>Browsers are ready  </a:t>
            </a:r>
            <a:endParaRPr sz="1400">
              <a:latin typeface="Montserrat"/>
              <a:ea typeface="Montserrat"/>
              <a:cs typeface="Montserrat"/>
              <a:sym typeface="Montserrat"/>
            </a:endParaRPr>
          </a:p>
        </p:txBody>
      </p:sp>
      <p:sp>
        <p:nvSpPr>
          <p:cNvPr id="657" name="Google Shape;657;p105"/>
          <p:cNvSpPr txBox="1">
            <a:spLocks noGrp="1"/>
          </p:cNvSpPr>
          <p:nvPr>
            <p:ph type="title"/>
          </p:nvPr>
        </p:nvSpPr>
        <p:spPr>
          <a:xfrm>
            <a:off x="32055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Yes they DO!</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pic>
        <p:nvPicPr>
          <p:cNvPr id="658" name="Google Shape;658;p105"/>
          <p:cNvPicPr preferRelativeResize="0"/>
          <p:nvPr/>
        </p:nvPicPr>
        <p:blipFill rotWithShape="1">
          <a:blip r:embed="rId3">
            <a:alphaModFix/>
          </a:blip>
          <a:srcRect l="37484" r="2038"/>
          <a:stretch/>
        </p:blipFill>
        <p:spPr>
          <a:xfrm>
            <a:off x="4572000" y="0"/>
            <a:ext cx="4571999" cy="5143499"/>
          </a:xfrm>
          <a:prstGeom prst="rect">
            <a:avLst/>
          </a:prstGeom>
          <a:noFill/>
          <a:ln>
            <a:noFill/>
          </a:ln>
        </p:spPr>
      </p:pic>
      <p:sp>
        <p:nvSpPr>
          <p:cNvPr id="5" name="Google Shape;56;p13">
            <a:extLst>
              <a:ext uri="{FF2B5EF4-FFF2-40B4-BE49-F238E27FC236}">
                <a16:creationId xmlns:a16="http://schemas.microsoft.com/office/drawing/2014/main" id="{FF521E6F-B3B8-44F8-8C98-837A55F7DA69}"/>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6"/>
          <p:cNvSpPr txBox="1"/>
          <p:nvPr/>
        </p:nvSpPr>
        <p:spPr>
          <a:xfrm>
            <a:off x="6842234" y="4632784"/>
            <a:ext cx="2149367"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latin typeface="Montserrat" panose="020B0604020202020204" charset="0"/>
              </a:rPr>
              <a:t>*</a:t>
            </a:r>
            <a:r>
              <a:rPr lang="en-GB" sz="1000" u="sng" dirty="0">
                <a:solidFill>
                  <a:schemeClr val="hlink"/>
                </a:solidFill>
                <a:latin typeface="Montserrat" panose="020B0604020202020204" charset="0"/>
                <a:hlinkClick r:id="rId3"/>
              </a:rPr>
              <a:t>https://webcomponents.org</a:t>
            </a:r>
            <a:endParaRPr sz="1000" dirty="0">
              <a:latin typeface="Montserrat" panose="020B0604020202020204" charset="0"/>
            </a:endParaRPr>
          </a:p>
        </p:txBody>
      </p:sp>
      <p:pic>
        <p:nvPicPr>
          <p:cNvPr id="664" name="Google Shape;664;p106"/>
          <p:cNvPicPr preferRelativeResize="0"/>
          <p:nvPr/>
        </p:nvPicPr>
        <p:blipFill>
          <a:blip r:embed="rId4">
            <a:alphaModFix/>
          </a:blip>
          <a:stretch>
            <a:fillRect/>
          </a:stretch>
        </p:blipFill>
        <p:spPr>
          <a:xfrm>
            <a:off x="152400" y="304650"/>
            <a:ext cx="8839201" cy="4296944"/>
          </a:xfrm>
          <a:prstGeom prst="rect">
            <a:avLst/>
          </a:prstGeom>
          <a:noFill/>
          <a:ln>
            <a:noFill/>
          </a:ln>
        </p:spPr>
      </p:pic>
      <p:sp>
        <p:nvSpPr>
          <p:cNvPr id="4" name="Google Shape;56;p13">
            <a:extLst>
              <a:ext uri="{FF2B5EF4-FFF2-40B4-BE49-F238E27FC236}">
                <a16:creationId xmlns:a16="http://schemas.microsoft.com/office/drawing/2014/main" id="{7906F247-9AF2-4DB9-A836-534C62476E67}"/>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107"/>
          <p:cNvPicPr preferRelativeResize="0"/>
          <p:nvPr/>
        </p:nvPicPr>
        <p:blipFill rotWithShape="1">
          <a:blip r:embed="rId3">
            <a:alphaModFix amt="91000"/>
          </a:blip>
          <a:srcRect t="1206" b="11381"/>
          <a:stretch/>
        </p:blipFill>
        <p:spPr>
          <a:xfrm>
            <a:off x="0" y="-78825"/>
            <a:ext cx="9144000" cy="5334001"/>
          </a:xfrm>
          <a:prstGeom prst="rect">
            <a:avLst/>
          </a:prstGeom>
          <a:noFill/>
          <a:ln>
            <a:noFill/>
          </a:ln>
        </p:spPr>
      </p:pic>
      <p:sp>
        <p:nvSpPr>
          <p:cNvPr id="670" name="Google Shape;670;p107"/>
          <p:cNvSpPr txBox="1">
            <a:spLocks noGrp="1"/>
          </p:cNvSpPr>
          <p:nvPr>
            <p:ph type="ctrTitle"/>
          </p:nvPr>
        </p:nvSpPr>
        <p:spPr>
          <a:xfrm>
            <a:off x="379200" y="4097525"/>
            <a:ext cx="8385600" cy="8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Next?</a:t>
            </a:r>
            <a:endParaRPr b="1">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3E4AEF45-13B4-4667-B719-EB9370624ED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108"/>
          <p:cNvPicPr preferRelativeResize="0"/>
          <p:nvPr/>
        </p:nvPicPr>
        <p:blipFill>
          <a:blip r:embed="rId3">
            <a:alphaModFix/>
          </a:blip>
          <a:stretch>
            <a:fillRect/>
          </a:stretch>
        </p:blipFill>
        <p:spPr>
          <a:xfrm>
            <a:off x="-110723" y="-751819"/>
            <a:ext cx="9455999" cy="6601733"/>
          </a:xfrm>
          <a:prstGeom prst="rect">
            <a:avLst/>
          </a:prstGeom>
          <a:noFill/>
          <a:ln>
            <a:noFill/>
          </a:ln>
        </p:spPr>
      </p:pic>
      <p:sp>
        <p:nvSpPr>
          <p:cNvPr id="676" name="Google Shape;676;p108"/>
          <p:cNvSpPr txBox="1">
            <a:spLocks noGrp="1"/>
          </p:cNvSpPr>
          <p:nvPr>
            <p:ph type="ctrTitle"/>
          </p:nvPr>
        </p:nvSpPr>
        <p:spPr>
          <a:xfrm>
            <a:off x="311700" y="825275"/>
            <a:ext cx="8520600" cy="8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Montserrat"/>
                <a:ea typeface="Montserrat"/>
                <a:cs typeface="Montserrat"/>
                <a:sym typeface="Montserrat"/>
              </a:rPr>
              <a:t>lit-html</a:t>
            </a:r>
            <a:endParaRPr b="1">
              <a:solidFill>
                <a:srgbClr val="FFFFFF"/>
              </a:solidFill>
              <a:latin typeface="Montserrat"/>
              <a:ea typeface="Montserrat"/>
              <a:cs typeface="Montserrat"/>
              <a:sym typeface="Montserrat"/>
            </a:endParaRPr>
          </a:p>
        </p:txBody>
      </p:sp>
      <p:sp>
        <p:nvSpPr>
          <p:cNvPr id="5" name="Google Shape;721;p115">
            <a:extLst>
              <a:ext uri="{FF2B5EF4-FFF2-40B4-BE49-F238E27FC236}">
                <a16:creationId xmlns:a16="http://schemas.microsoft.com/office/drawing/2014/main" id="{66FC4A95-B50C-4F9D-9B9E-81D29CBC723C}"/>
              </a:ext>
            </a:extLst>
          </p:cNvPr>
          <p:cNvSpPr txBox="1">
            <a:spLocks/>
          </p:cNvSpPr>
          <p:nvPr/>
        </p:nvSpPr>
        <p:spPr>
          <a:xfrm>
            <a:off x="311700" y="4673429"/>
            <a:ext cx="3694800"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buClr>
                <a:srgbClr val="000000"/>
              </a:buClr>
              <a:buSzPts val="1100"/>
            </a:pPr>
            <a:r>
              <a:rPr lang="en-US" sz="1200" b="1" dirty="0">
                <a:solidFill>
                  <a:srgbClr val="FFFFFF"/>
                </a:solidFill>
                <a:latin typeface="Montserrat"/>
                <a:ea typeface="Montserrat"/>
                <a:cs typeface="Montserrat"/>
                <a:sym typeface="Montserrat"/>
              </a:rPr>
              <a:t>Check out:</a:t>
            </a:r>
            <a:r>
              <a:rPr lang="en-US" sz="1200" dirty="0">
                <a:solidFill>
                  <a:srgbClr val="FFFFFF"/>
                </a:solidFill>
                <a:latin typeface="Montserrat"/>
                <a:ea typeface="Montserrat"/>
                <a:cs typeface="Montserrat"/>
                <a:sym typeface="Montserrat"/>
              </a:rPr>
              <a:t> </a:t>
            </a:r>
            <a:r>
              <a:rPr lang="en-GB" sz="1200" dirty="0">
                <a:solidFill>
                  <a:schemeClr val="bg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https://youtu.be/Io6JjgckHbg</a:t>
            </a:r>
            <a:r>
              <a:rPr lang="en-GB" sz="1200" dirty="0">
                <a:solidFill>
                  <a:schemeClr val="bg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 </a:t>
            </a:r>
            <a:endParaRPr lang="en-GB" sz="1200" dirty="0">
              <a:solidFill>
                <a:schemeClr val="bg1"/>
              </a:solidFill>
              <a:latin typeface="Montserrat"/>
              <a:ea typeface="Montserrat"/>
              <a:cs typeface="Montserrat"/>
              <a:sym typeface="Montserrat"/>
            </a:endParaRPr>
          </a:p>
          <a:p>
            <a:pPr marL="0" indent="0" algn="l">
              <a:buClr>
                <a:srgbClr val="000000"/>
              </a:buClr>
              <a:buSzPts val="1100"/>
            </a:pPr>
            <a:endParaRPr lang="en-US" sz="1200" dirty="0">
              <a:solidFill>
                <a:srgbClr val="FFFFFF"/>
              </a:solidFill>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4B53DA0A-53E0-4B0C-9F65-F2D4C4BD232E}"/>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sp>
        <p:nvSpPr>
          <p:cNvPr id="683" name="Google Shape;683;p109"/>
          <p:cNvSpPr txBox="1">
            <a:spLocks noGrp="1"/>
          </p:cNvSpPr>
          <p:nvPr>
            <p:ph type="title"/>
          </p:nvPr>
        </p:nvSpPr>
        <p:spPr>
          <a:xfrm>
            <a:off x="32055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What is lit-html?</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pic>
        <p:nvPicPr>
          <p:cNvPr id="2050" name="Picture 2" descr="green leaf plant in white ceramic pot">
            <a:extLst>
              <a:ext uri="{FF2B5EF4-FFF2-40B4-BE49-F238E27FC236}">
                <a16:creationId xmlns:a16="http://schemas.microsoft.com/office/drawing/2014/main" id="{32E820DD-CBE7-49C5-AB29-CE005BACB3E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20208"/>
          <a:stretch/>
        </p:blipFill>
        <p:spPr bwMode="auto">
          <a:xfrm>
            <a:off x="4572000" y="0"/>
            <a:ext cx="4572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2A2C09-6040-4C1A-ACBC-EF23E56300A5}"/>
              </a:ext>
            </a:extLst>
          </p:cNvPr>
          <p:cNvSpPr txBox="1"/>
          <p:nvPr/>
        </p:nvSpPr>
        <p:spPr>
          <a:xfrm>
            <a:off x="320550" y="1645407"/>
            <a:ext cx="4136069" cy="2691571"/>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Small library</a:t>
            </a:r>
          </a:p>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&lt;template&gt; in JS with template literal</a:t>
            </a:r>
          </a:p>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Extremely fast (Partial update)</a:t>
            </a:r>
          </a:p>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Customizable and extensible (Directives)</a:t>
            </a:r>
            <a:br>
              <a:rPr lang="en-GB" dirty="0">
                <a:highlight>
                  <a:srgbClr val="FFFFFF"/>
                </a:highlight>
                <a:latin typeface="Montserrat"/>
                <a:ea typeface="Montserrat"/>
                <a:cs typeface="Montserrat"/>
                <a:sym typeface="Montserrat"/>
              </a:rPr>
            </a:br>
            <a:endParaRPr lang="da-DK" dirty="0"/>
          </a:p>
        </p:txBody>
      </p:sp>
      <p:sp>
        <p:nvSpPr>
          <p:cNvPr id="5" name="Rectangle 4">
            <a:extLst>
              <a:ext uri="{FF2B5EF4-FFF2-40B4-BE49-F238E27FC236}">
                <a16:creationId xmlns:a16="http://schemas.microsoft.com/office/drawing/2014/main" id="{E6AC0767-7349-428E-AF3A-D2A99F0B6F80}"/>
              </a:ext>
            </a:extLst>
          </p:cNvPr>
          <p:cNvSpPr/>
          <p:nvPr/>
        </p:nvSpPr>
        <p:spPr>
          <a:xfrm>
            <a:off x="344675" y="4673631"/>
            <a:ext cx="4572000" cy="738664"/>
          </a:xfrm>
          <a:prstGeom prst="rect">
            <a:avLst/>
          </a:prstGeom>
        </p:spPr>
        <p:txBody>
          <a:bodyPr>
            <a:spAutoFit/>
          </a:bodyPr>
          <a:lstStyle/>
          <a:p>
            <a:r>
              <a:rPr lang="da-DK" b="1" dirty="0">
                <a:solidFill>
                  <a:srgbClr val="6A737D"/>
                </a:solidFill>
                <a:latin typeface="-apple-system"/>
              </a:rPr>
              <a:t>🛠 Status: In Development</a:t>
            </a:r>
          </a:p>
          <a:p>
            <a:br>
              <a:rPr lang="da-DK" dirty="0"/>
            </a:br>
            <a:endParaRPr lang="da-DK" dirty="0"/>
          </a:p>
        </p:txBody>
      </p:sp>
      <p:sp>
        <p:nvSpPr>
          <p:cNvPr id="10" name="Google Shape;56;p13">
            <a:extLst>
              <a:ext uri="{FF2B5EF4-FFF2-40B4-BE49-F238E27FC236}">
                <a16:creationId xmlns:a16="http://schemas.microsoft.com/office/drawing/2014/main" id="{B17D82C0-9759-4A4F-A549-F1EEC94D0C88}"/>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114" name="Google Shape;114;p20"/>
          <p:cNvSpPr/>
          <p:nvPr/>
        </p:nvSpPr>
        <p:spPr>
          <a:xfrm>
            <a:off x="0" y="0"/>
            <a:ext cx="9144000" cy="5143500"/>
          </a:xfrm>
          <a:prstGeom prst="rect">
            <a:avLst/>
          </a:prstGeom>
          <a:solidFill>
            <a:srgbClr val="FFFFFF">
              <a:alpha val="49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What’s missing:</a:t>
            </a:r>
            <a:endParaRPr b="1">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spcBef>
                <a:spcPts val="0"/>
              </a:spcBef>
              <a:spcAft>
                <a:spcPts val="0"/>
              </a:spcAft>
              <a:buNone/>
            </a:pPr>
            <a:endParaRPr sz="1400">
              <a:solidFill>
                <a:schemeClr val="dk2"/>
              </a:solidFill>
              <a:latin typeface="Montserrat"/>
              <a:ea typeface="Montserrat"/>
              <a:cs typeface="Montserrat"/>
              <a:sym typeface="Montserrat"/>
            </a:endParaRPr>
          </a:p>
        </p:txBody>
      </p:sp>
      <p:sp>
        <p:nvSpPr>
          <p:cNvPr id="116" name="Google Shape;11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Montserrat"/>
              <a:ea typeface="Montserrat"/>
              <a:cs typeface="Montserrat"/>
              <a:sym typeface="Montserrat"/>
            </a:endParaRPr>
          </a:p>
          <a:p>
            <a:pPr marL="457200" lvl="0" indent="-317500" algn="l" rtl="0">
              <a:lnSpc>
                <a:spcPct val="150000"/>
              </a:lnSpc>
              <a:spcBef>
                <a:spcPts val="160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Actual </a:t>
            </a:r>
            <a:r>
              <a:rPr lang="en-GB" b="1">
                <a:solidFill>
                  <a:srgbClr val="808080"/>
                </a:solidFill>
                <a:latin typeface="Montserrat"/>
                <a:ea typeface="Montserrat"/>
                <a:cs typeface="Montserrat"/>
                <a:sym typeface="Montserrat"/>
              </a:rPr>
              <a:t>style encapsulation</a:t>
            </a:r>
            <a:r>
              <a:rPr lang="en-GB">
                <a:solidFill>
                  <a:srgbClr val="808080"/>
                </a:solidFill>
                <a:latin typeface="Montserrat"/>
                <a:ea typeface="Montserrat"/>
                <a:cs typeface="Montserrat"/>
                <a:sym typeface="Montserrat"/>
              </a:rPr>
              <a:t> (nothing leaks in or out without being explicitly allowed)</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Ways of </a:t>
            </a:r>
            <a:r>
              <a:rPr lang="en-GB" b="1">
                <a:solidFill>
                  <a:srgbClr val="808080"/>
                </a:solidFill>
                <a:latin typeface="Montserrat"/>
                <a:ea typeface="Montserrat"/>
                <a:cs typeface="Montserrat"/>
                <a:sym typeface="Montserrat"/>
              </a:rPr>
              <a:t>allowing some styling</a:t>
            </a:r>
            <a:r>
              <a:rPr lang="en-GB">
                <a:solidFill>
                  <a:srgbClr val="808080"/>
                </a:solidFill>
                <a:latin typeface="Montserrat"/>
                <a:ea typeface="Montserrat"/>
                <a:cs typeface="Montserrat"/>
                <a:sym typeface="Montserrat"/>
              </a:rPr>
              <a:t> of these </a:t>
            </a:r>
            <a:r>
              <a:rPr lang="en-GB" b="1">
                <a:solidFill>
                  <a:srgbClr val="808080"/>
                </a:solidFill>
                <a:latin typeface="Montserrat"/>
                <a:ea typeface="Montserrat"/>
                <a:cs typeface="Montserrat"/>
                <a:sym typeface="Montserrat"/>
              </a:rPr>
              <a:t>elements</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000000"/>
              </a:buClr>
              <a:buSzPts val="1400"/>
              <a:buFont typeface="Montserrat"/>
              <a:buChar char="●"/>
            </a:pPr>
            <a:r>
              <a:rPr lang="en-GB">
                <a:solidFill>
                  <a:srgbClr val="000000"/>
                </a:solidFill>
                <a:latin typeface="Montserrat"/>
                <a:ea typeface="Montserrat"/>
                <a:cs typeface="Montserrat"/>
                <a:sym typeface="Montserrat"/>
              </a:rPr>
              <a:t>Be able to </a:t>
            </a:r>
            <a:r>
              <a:rPr lang="en-GB" b="1">
                <a:solidFill>
                  <a:srgbClr val="000000"/>
                </a:solidFill>
                <a:latin typeface="Montserrat"/>
                <a:ea typeface="Montserrat"/>
                <a:cs typeface="Montserrat"/>
                <a:sym typeface="Montserrat"/>
              </a:rPr>
              <a:t>use elements across teams</a:t>
            </a:r>
            <a:r>
              <a:rPr lang="en-GB">
                <a:solidFill>
                  <a:srgbClr val="000000"/>
                </a:solidFill>
                <a:latin typeface="Montserrat"/>
                <a:ea typeface="Montserrat"/>
                <a:cs typeface="Montserrat"/>
                <a:sym typeface="Montserrat"/>
              </a:rPr>
              <a:t> using different frameworks (or none)</a:t>
            </a:r>
            <a:endParaRPr>
              <a:solidFill>
                <a:srgbClr val="000000"/>
              </a:solidFill>
              <a:latin typeface="Montserrat"/>
              <a:ea typeface="Montserrat"/>
              <a:cs typeface="Montserrat"/>
              <a:sym typeface="Montserrat"/>
            </a:endParaRPr>
          </a:p>
          <a:p>
            <a:pPr marL="0" lvl="0" indent="0" algn="l" rtl="0">
              <a:lnSpc>
                <a:spcPct val="115000"/>
              </a:lnSpc>
              <a:spcBef>
                <a:spcPts val="1600"/>
              </a:spcBef>
              <a:spcAft>
                <a:spcPts val="0"/>
              </a:spcAft>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lnSpc>
                <a:spcPct val="150000"/>
              </a:lnSpc>
              <a:spcBef>
                <a:spcPts val="1600"/>
              </a:spcBef>
              <a:spcAft>
                <a:spcPts val="160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6316C6ED-5748-4C7D-9D34-8B562C2BA953}"/>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88"/>
        <p:cNvGrpSpPr/>
        <p:nvPr/>
      </p:nvGrpSpPr>
      <p:grpSpPr>
        <a:xfrm>
          <a:off x="0" y="0"/>
          <a:ext cx="0" cy="0"/>
          <a:chOff x="0" y="0"/>
          <a:chExt cx="0" cy="0"/>
        </a:xfrm>
      </p:grpSpPr>
      <p:sp>
        <p:nvSpPr>
          <p:cNvPr id="689" name="Google Shape;689;p110"/>
          <p:cNvSpPr txBox="1"/>
          <p:nvPr/>
        </p:nvSpPr>
        <p:spPr>
          <a:xfrm>
            <a:off x="856500" y="1333800"/>
            <a:ext cx="7431000" cy="38097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600" dirty="0">
                <a:solidFill>
                  <a:srgbClr val="569CD6"/>
                </a:solidFill>
                <a:latin typeface="Montserrat"/>
                <a:ea typeface="Montserrat"/>
                <a:cs typeface="Montserrat"/>
                <a:sym typeface="Montserrat"/>
              </a:rPr>
              <a:t>import</a:t>
            </a: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 render, html }</a:t>
            </a:r>
            <a:r>
              <a:rPr lang="en-GB" sz="1600" dirty="0">
                <a:solidFill>
                  <a:srgbClr val="D4D4D4"/>
                </a:solidFill>
                <a:latin typeface="Montserrat"/>
                <a:ea typeface="Montserrat"/>
                <a:cs typeface="Montserrat"/>
                <a:sym typeface="Montserrat"/>
              </a:rPr>
              <a:t> </a:t>
            </a:r>
            <a:r>
              <a:rPr lang="en-GB" sz="1600" dirty="0">
                <a:solidFill>
                  <a:srgbClr val="569CD6"/>
                </a:solidFill>
                <a:latin typeface="Montserrat"/>
                <a:ea typeface="Montserrat"/>
                <a:cs typeface="Montserrat"/>
                <a:sym typeface="Montserrat"/>
              </a:rPr>
              <a:t>from</a:t>
            </a:r>
            <a:r>
              <a:rPr lang="en-GB" sz="1600" dirty="0">
                <a:solidFill>
                  <a:srgbClr val="D4D4D4"/>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'lit-html'</a:t>
            </a:r>
            <a:r>
              <a:rPr lang="en-GB" sz="1600" dirty="0">
                <a:solidFill>
                  <a:srgbClr val="DCDCDC"/>
                </a:solidFill>
                <a:latin typeface="Montserrat"/>
                <a:ea typeface="Montserrat"/>
                <a:cs typeface="Montserrat"/>
                <a:sym typeface="Montserrat"/>
              </a:rPr>
              <a:t>;</a:t>
            </a:r>
            <a:endParaRPr sz="1600"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600"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569CD6"/>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 </a:t>
            </a:r>
            <a:r>
              <a:rPr lang="en-GB" sz="1200" dirty="0" err="1">
                <a:solidFill>
                  <a:srgbClr val="FFFFFF"/>
                </a:solidFill>
                <a:latin typeface="Montserrat"/>
                <a:ea typeface="Montserrat"/>
                <a:cs typeface="Montserrat"/>
                <a:sym typeface="Montserrat"/>
              </a:rPr>
              <a:t>BbRedStrawberryElement</a:t>
            </a: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extends</a:t>
            </a:r>
            <a:r>
              <a:rPr lang="en-GB" sz="1200" dirty="0">
                <a:solidFill>
                  <a:srgbClr val="D4D4D4"/>
                </a:solidFill>
                <a:latin typeface="Montserrat"/>
                <a:ea typeface="Montserrat"/>
                <a:cs typeface="Montserrat"/>
                <a:sym typeface="Montserrat"/>
              </a:rPr>
              <a:t> </a:t>
            </a:r>
            <a:r>
              <a:rPr lang="en-GB" sz="1200" dirty="0" err="1">
                <a:solidFill>
                  <a:srgbClr val="FFFFFF"/>
                </a:solidFill>
                <a:latin typeface="Montserrat"/>
                <a:ea typeface="Montserrat"/>
                <a:cs typeface="Montserrat"/>
                <a:sym typeface="Montserrat"/>
              </a:rPr>
              <a:t>HTMLElement</a:t>
            </a:r>
            <a:r>
              <a:rPr lang="en-GB" sz="1200" dirty="0">
                <a:solidFill>
                  <a:srgbClr val="FFFFFF"/>
                </a:solidFill>
                <a:latin typeface="Montserrat"/>
                <a:ea typeface="Montserrat"/>
                <a:cs typeface="Montserrat"/>
                <a:sym typeface="Montserrat"/>
              </a:rPr>
              <a:t> {</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constructor</a:t>
            </a:r>
            <a:r>
              <a:rPr lang="en-GB" sz="1200" dirty="0">
                <a:solidFill>
                  <a:srgbClr val="FFFFFF"/>
                </a:solidFill>
                <a:latin typeface="Montserrat"/>
                <a:ea typeface="Montserrat"/>
                <a:cs typeface="Montserrat"/>
                <a:sym typeface="Montserrat"/>
              </a:rPr>
              <a:t>() {</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super</a:t>
            </a:r>
            <a:r>
              <a:rPr lang="en-GB" sz="1200" dirty="0">
                <a:solidFill>
                  <a:srgbClr val="FFFFFF"/>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569CD6"/>
                </a:solidFill>
                <a:latin typeface="Montserrat"/>
                <a:ea typeface="Montserrat"/>
                <a:cs typeface="Montserrat"/>
                <a:sym typeface="Montserrat"/>
              </a:rPr>
              <a:t>          </a:t>
            </a:r>
            <a:r>
              <a:rPr lang="en-GB" sz="1200" dirty="0" err="1">
                <a:solidFill>
                  <a:srgbClr val="569CD6"/>
                </a:solidFill>
                <a:latin typeface="Montserrat"/>
                <a:ea typeface="Montserrat"/>
                <a:cs typeface="Montserrat"/>
                <a:sym typeface="Montserrat"/>
              </a:rPr>
              <a:t>const</a:t>
            </a:r>
            <a:r>
              <a:rPr lang="en-GB" sz="1200" dirty="0">
                <a:solidFill>
                  <a:srgbClr val="D4D4D4"/>
                </a:solidFill>
                <a:latin typeface="Montserrat"/>
                <a:ea typeface="Montserrat"/>
                <a:cs typeface="Montserrat"/>
                <a:sym typeface="Montserrat"/>
              </a:rPr>
              <a:t> </a:t>
            </a:r>
            <a:r>
              <a:rPr lang="en-GB" sz="1200" dirty="0">
                <a:solidFill>
                  <a:srgbClr val="FFFFFF"/>
                </a:solidFill>
                <a:latin typeface="Montserrat"/>
                <a:ea typeface="Montserrat"/>
                <a:cs typeface="Montserrat"/>
                <a:sym typeface="Montserrat"/>
              </a:rPr>
              <a:t>template = </a:t>
            </a:r>
            <a:r>
              <a:rPr lang="en-GB" sz="1200" dirty="0" err="1">
                <a:solidFill>
                  <a:srgbClr val="FFFFFF"/>
                </a:solidFill>
                <a:latin typeface="Montserrat"/>
                <a:ea typeface="Montserrat"/>
                <a:cs typeface="Montserrat"/>
                <a:sym typeface="Montserrat"/>
              </a:rPr>
              <a:t>document.createElement</a:t>
            </a:r>
            <a:r>
              <a:rPr lang="en-GB" sz="1200" dirty="0">
                <a:solidFill>
                  <a:srgbClr val="FFFFFF"/>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"template"</a:t>
            </a:r>
            <a:r>
              <a:rPr lang="en-GB" sz="1200" dirty="0">
                <a:solidFill>
                  <a:srgbClr val="FFFFFF"/>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569CD6"/>
                </a:solidFill>
                <a:latin typeface="Montserrat"/>
                <a:ea typeface="Montserrat"/>
                <a:cs typeface="Montserrat"/>
                <a:sym typeface="Montserrat"/>
              </a:rPr>
              <a:t>this</a:t>
            </a:r>
            <a:r>
              <a:rPr lang="en-GB" sz="1200" dirty="0" err="1">
                <a:solidFill>
                  <a:srgbClr val="FFFFFF"/>
                </a:solidFill>
                <a:latin typeface="Montserrat"/>
                <a:ea typeface="Montserrat"/>
                <a:cs typeface="Montserrat"/>
                <a:sym typeface="Montserrat"/>
              </a:rPr>
              <a:t>.attachShadow</a:t>
            </a:r>
            <a:r>
              <a:rPr lang="en-GB" sz="1200" dirty="0">
                <a:solidFill>
                  <a:srgbClr val="FFFFFF"/>
                </a:solidFill>
                <a:latin typeface="Montserrat"/>
                <a:ea typeface="Montserrat"/>
                <a:cs typeface="Montserrat"/>
                <a:sym typeface="Montserrat"/>
              </a:rPr>
              <a:t>({</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"mode"</a:t>
            </a:r>
            <a:r>
              <a:rPr lang="en-GB" sz="1200" dirty="0">
                <a:solidFill>
                  <a:srgbClr val="DCDCDC"/>
                </a:solidFill>
                <a:latin typeface="Montserrat"/>
                <a:ea typeface="Montserrat"/>
                <a:cs typeface="Montserrat"/>
                <a:sym typeface="Montserrat"/>
              </a:rPr>
              <a:t>:</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"open"</a:t>
            </a:r>
            <a:r>
              <a:rPr lang="en-GB" sz="1200" dirty="0">
                <a:solidFill>
                  <a:srgbClr val="D4D4D4"/>
                </a:solidFill>
                <a:latin typeface="Montserrat"/>
                <a:ea typeface="Montserrat"/>
                <a:cs typeface="Montserrat"/>
                <a:sym typeface="Montserrat"/>
              </a:rPr>
              <a:t> </a:t>
            </a:r>
            <a:r>
              <a:rPr lang="en-GB" sz="1200" dirty="0">
                <a:solidFill>
                  <a:srgbClr val="FFFFFF"/>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569CD6"/>
                </a:solidFill>
                <a:latin typeface="Montserrat"/>
                <a:ea typeface="Montserrat"/>
                <a:cs typeface="Montserrat"/>
                <a:sym typeface="Montserrat"/>
              </a:rPr>
              <a:t>this</a:t>
            </a:r>
            <a:r>
              <a:rPr lang="en-GB" sz="1200" dirty="0" err="1">
                <a:solidFill>
                  <a:srgbClr val="FFFFFF"/>
                </a:solidFill>
                <a:latin typeface="Montserrat"/>
                <a:ea typeface="Montserrat"/>
                <a:cs typeface="Montserrat"/>
                <a:sym typeface="Montserrat"/>
              </a:rPr>
              <a:t>.shadowRoot.appendChild</a:t>
            </a:r>
            <a:r>
              <a:rPr lang="en-GB" sz="1200" dirty="0">
                <a:solidFill>
                  <a:srgbClr val="FFFFFF"/>
                </a:solidFill>
                <a:latin typeface="Montserrat"/>
                <a:ea typeface="Montserrat"/>
                <a:cs typeface="Montserrat"/>
                <a:sym typeface="Montserrat"/>
              </a:rPr>
              <a:t>(</a:t>
            </a:r>
            <a:r>
              <a:rPr lang="en-GB" sz="1200" dirty="0" err="1">
                <a:solidFill>
                  <a:srgbClr val="FFFFFF"/>
                </a:solidFill>
                <a:latin typeface="Montserrat"/>
                <a:ea typeface="Montserrat"/>
                <a:cs typeface="Montserrat"/>
                <a:sym typeface="Montserrat"/>
              </a:rPr>
              <a:t>template.content.cloneNode</a:t>
            </a:r>
            <a:r>
              <a:rPr lang="en-GB" sz="1200" dirty="0">
                <a:solidFill>
                  <a:srgbClr val="FFFFFF"/>
                </a:solidFill>
                <a:latin typeface="Montserrat"/>
                <a:ea typeface="Montserrat"/>
                <a:cs typeface="Montserrat"/>
                <a:sym typeface="Montserrat"/>
              </a:rPr>
              <a:t>(</a:t>
            </a:r>
            <a:r>
              <a:rPr lang="en-GB" sz="1200" dirty="0">
                <a:solidFill>
                  <a:srgbClr val="569CD6"/>
                </a:solidFill>
                <a:latin typeface="Montserrat"/>
                <a:ea typeface="Montserrat"/>
                <a:cs typeface="Montserrat"/>
                <a:sym typeface="Montserrat"/>
              </a:rPr>
              <a:t>true</a:t>
            </a:r>
            <a:r>
              <a:rPr lang="en-GB" sz="1200" dirty="0">
                <a:solidFill>
                  <a:srgbClr val="FFFFFF"/>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FFFFFF"/>
                </a:solidFill>
                <a:latin typeface="Montserrat"/>
                <a:ea typeface="Montserrat"/>
                <a:cs typeface="Montserrat"/>
                <a:sym typeface="Montserrat"/>
              </a:rPr>
              <a:t>     }</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chemeClr val="lt1"/>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900" dirty="0">
              <a:solidFill>
                <a:srgbClr val="569CD6"/>
              </a:solidFill>
              <a:latin typeface="Montserrat"/>
              <a:ea typeface="Montserrat"/>
              <a:cs typeface="Montserrat"/>
              <a:sym typeface="Montserrat"/>
            </a:endParaRPr>
          </a:p>
        </p:txBody>
      </p:sp>
      <p:sp>
        <p:nvSpPr>
          <p:cNvPr id="690" name="Google Shape;690;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lit-html</a:t>
            </a:r>
            <a:endParaRPr dirty="0">
              <a:solidFill>
                <a:srgbClr val="F3F3F3"/>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DFF4667C-9612-4573-B2D8-D24701B1E6F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94"/>
        <p:cNvGrpSpPr/>
        <p:nvPr/>
      </p:nvGrpSpPr>
      <p:grpSpPr>
        <a:xfrm>
          <a:off x="0" y="0"/>
          <a:ext cx="0" cy="0"/>
          <a:chOff x="0" y="0"/>
          <a:chExt cx="0" cy="0"/>
        </a:xfrm>
      </p:grpSpPr>
      <p:sp>
        <p:nvSpPr>
          <p:cNvPr id="695" name="Google Shape;695;p111"/>
          <p:cNvSpPr txBox="1"/>
          <p:nvPr/>
        </p:nvSpPr>
        <p:spPr>
          <a:xfrm>
            <a:off x="856500" y="1441900"/>
            <a:ext cx="7431000" cy="3547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dirty="0" err="1">
                <a:solidFill>
                  <a:srgbClr val="FFFFFF"/>
                </a:solidFill>
                <a:latin typeface="Montserrat"/>
                <a:ea typeface="Montserrat"/>
                <a:cs typeface="Montserrat"/>
                <a:sym typeface="Montserrat"/>
              </a:rPr>
              <a:t>connectedCallback</a:t>
            </a:r>
            <a:r>
              <a:rPr lang="en-GB" sz="1600" dirty="0">
                <a:solidFill>
                  <a:srgbClr val="FFFFFF"/>
                </a:solidFill>
                <a:latin typeface="Montserrat"/>
                <a:ea typeface="Montserrat"/>
                <a:cs typeface="Montserrat"/>
                <a:sym typeface="Montserrat"/>
              </a:rPr>
              <a:t>() {</a:t>
            </a:r>
            <a:endParaRPr sz="1600" dirty="0">
              <a:solidFill>
                <a:srgbClr val="FFFFFF"/>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sz="1600" dirty="0">
                <a:solidFill>
                  <a:srgbClr val="FFFFFF"/>
                </a:solidFill>
                <a:latin typeface="Montserrat"/>
                <a:ea typeface="Montserrat"/>
                <a:cs typeface="Montserrat"/>
                <a:sym typeface="Montserrat"/>
              </a:rPr>
              <a:t>render(</a:t>
            </a:r>
            <a:r>
              <a:rPr lang="en-GB" sz="1600" dirty="0" err="1">
                <a:solidFill>
                  <a:srgbClr val="569CD6"/>
                </a:solidFill>
                <a:latin typeface="Montserrat"/>
                <a:ea typeface="Montserrat"/>
                <a:cs typeface="Montserrat"/>
                <a:sym typeface="Montserrat"/>
              </a:rPr>
              <a:t>this</a:t>
            </a:r>
            <a:r>
              <a:rPr lang="en-GB" sz="1600" dirty="0" err="1">
                <a:solidFill>
                  <a:srgbClr val="FFFFFF"/>
                </a:solidFill>
                <a:latin typeface="Montserrat"/>
                <a:ea typeface="Montserrat"/>
                <a:cs typeface="Montserrat"/>
                <a:sym typeface="Montserrat"/>
              </a:rPr>
              <a:t>._render</a:t>
            </a:r>
            <a:r>
              <a:rPr lang="en-GB" sz="1600" dirty="0">
                <a:solidFill>
                  <a:srgbClr val="FFFFFF"/>
                </a:solidFill>
                <a:latin typeface="Montserrat"/>
                <a:ea typeface="Montserrat"/>
                <a:cs typeface="Montserrat"/>
                <a:sym typeface="Montserrat"/>
              </a:rPr>
              <a:t>(</a:t>
            </a:r>
            <a:r>
              <a:rPr lang="en-GB" sz="1600" dirty="0">
                <a:solidFill>
                  <a:srgbClr val="569CD6"/>
                </a:solidFill>
                <a:latin typeface="Montserrat"/>
                <a:ea typeface="Montserrat"/>
                <a:cs typeface="Montserrat"/>
                <a:sym typeface="Montserrat"/>
              </a:rPr>
              <a:t>this</a:t>
            </a:r>
            <a:r>
              <a:rPr lang="en-GB" sz="1600" dirty="0">
                <a:solidFill>
                  <a:srgbClr val="FFFFFF"/>
                </a:solidFill>
                <a:latin typeface="Montserrat"/>
                <a:ea typeface="Montserrat"/>
                <a:cs typeface="Montserrat"/>
                <a:sym typeface="Montserrat"/>
              </a:rPr>
              <a:t>),</a:t>
            </a:r>
            <a:r>
              <a:rPr lang="en-GB" sz="1600" dirty="0">
                <a:solidFill>
                  <a:srgbClr val="D4D4D4"/>
                </a:solidFill>
                <a:latin typeface="Montserrat"/>
                <a:ea typeface="Montserrat"/>
                <a:cs typeface="Montserrat"/>
                <a:sym typeface="Montserrat"/>
              </a:rPr>
              <a:t> </a:t>
            </a:r>
            <a:r>
              <a:rPr lang="en-GB" sz="1600" dirty="0" err="1">
                <a:solidFill>
                  <a:srgbClr val="569CD6"/>
                </a:solidFill>
                <a:latin typeface="Montserrat"/>
                <a:ea typeface="Montserrat"/>
                <a:cs typeface="Montserrat"/>
                <a:sym typeface="Montserrat"/>
              </a:rPr>
              <a:t>this</a:t>
            </a:r>
            <a:r>
              <a:rPr lang="en-GB" sz="1600" dirty="0" err="1">
                <a:solidFill>
                  <a:srgbClr val="FFFFFF"/>
                </a:solidFill>
                <a:latin typeface="Montserrat"/>
                <a:ea typeface="Montserrat"/>
                <a:cs typeface="Montserrat"/>
                <a:sym typeface="Montserrat"/>
              </a:rPr>
              <a:t>.shadowRoot</a:t>
            </a:r>
            <a:r>
              <a:rPr lang="en-GB" sz="1600" dirty="0">
                <a:solidFill>
                  <a:srgbClr val="FFFFFF"/>
                </a:solidFill>
                <a:latin typeface="Montserrat"/>
                <a:ea typeface="Montserrat"/>
                <a:cs typeface="Montserrat"/>
                <a:sym typeface="Montserrat"/>
              </a:rPr>
              <a:t>);</a:t>
            </a:r>
            <a:endParaRPr sz="16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FFFFFF"/>
                </a:solidFill>
                <a:latin typeface="Montserrat"/>
                <a:ea typeface="Montserrat"/>
                <a:cs typeface="Montserrat"/>
                <a:sym typeface="Montserrat"/>
              </a:rPr>
              <a:t> }</a:t>
            </a:r>
            <a:endParaRPr sz="16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p:txBody>
      </p:sp>
      <p:sp>
        <p:nvSpPr>
          <p:cNvPr id="696" name="Google Shape;696;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lit-html</a:t>
            </a:r>
            <a:endParaRPr dirty="0">
              <a:solidFill>
                <a:srgbClr val="F3F3F3"/>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7D110EEE-A7C8-46E8-8056-18AAEBC909A4}"/>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00"/>
        <p:cNvGrpSpPr/>
        <p:nvPr/>
      </p:nvGrpSpPr>
      <p:grpSpPr>
        <a:xfrm>
          <a:off x="0" y="0"/>
          <a:ext cx="0" cy="0"/>
          <a:chOff x="0" y="0"/>
          <a:chExt cx="0" cy="0"/>
        </a:xfrm>
      </p:grpSpPr>
      <p:sp>
        <p:nvSpPr>
          <p:cNvPr id="701" name="Google Shape;701;p112"/>
          <p:cNvSpPr txBox="1"/>
          <p:nvPr/>
        </p:nvSpPr>
        <p:spPr>
          <a:xfrm>
            <a:off x="856500" y="1463425"/>
            <a:ext cx="7431000" cy="3525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dirty="0" err="1">
                <a:solidFill>
                  <a:srgbClr val="FFFFFF"/>
                </a:solidFill>
                <a:latin typeface="Montserrat"/>
                <a:ea typeface="Montserrat"/>
                <a:cs typeface="Montserrat"/>
                <a:sym typeface="Montserrat"/>
              </a:rPr>
              <a:t>connectedCallback</a:t>
            </a:r>
            <a:r>
              <a:rPr lang="en-GB" dirty="0">
                <a:solidFill>
                  <a:srgbClr val="FFFFFF"/>
                </a:solidFill>
                <a:latin typeface="Montserrat"/>
                <a:ea typeface="Montserrat"/>
                <a:cs typeface="Montserrat"/>
                <a:sym typeface="Montserrat"/>
              </a:rPr>
              <a:t>() {</a:t>
            </a:r>
            <a:endParaRPr dirty="0">
              <a:solidFill>
                <a:srgbClr val="FFFFFF"/>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dirty="0">
                <a:solidFill>
                  <a:srgbClr val="FFFFFF"/>
                </a:solidFill>
                <a:latin typeface="Montserrat"/>
                <a:ea typeface="Montserrat"/>
                <a:cs typeface="Montserrat"/>
                <a:sym typeface="Montserrat"/>
              </a:rPr>
              <a:t>render(</a:t>
            </a:r>
            <a:r>
              <a:rPr lang="en-GB" dirty="0" err="1">
                <a:solidFill>
                  <a:srgbClr val="569CD6"/>
                </a:solidFill>
                <a:latin typeface="Montserrat"/>
                <a:ea typeface="Montserrat"/>
                <a:cs typeface="Montserrat"/>
                <a:sym typeface="Montserrat"/>
              </a:rPr>
              <a:t>this</a:t>
            </a:r>
            <a:r>
              <a:rPr lang="en-GB" dirty="0" err="1">
                <a:solidFill>
                  <a:srgbClr val="FFFFFF"/>
                </a:solidFill>
                <a:latin typeface="Montserrat"/>
                <a:ea typeface="Montserrat"/>
                <a:cs typeface="Montserrat"/>
                <a:sym typeface="Montserrat"/>
              </a:rPr>
              <a:t>._render</a:t>
            </a:r>
            <a:r>
              <a:rPr lang="en-GB" dirty="0">
                <a:solidFill>
                  <a:srgbClr val="FFFFFF"/>
                </a:solidFill>
                <a:latin typeface="Montserrat"/>
                <a:ea typeface="Montserrat"/>
                <a:cs typeface="Montserrat"/>
                <a:sym typeface="Montserrat"/>
              </a:rPr>
              <a:t>(</a:t>
            </a:r>
            <a:r>
              <a:rPr lang="en-GB" dirty="0">
                <a:solidFill>
                  <a:srgbClr val="569CD6"/>
                </a:solidFill>
                <a:latin typeface="Montserrat"/>
                <a:ea typeface="Montserrat"/>
                <a:cs typeface="Montserrat"/>
                <a:sym typeface="Montserrat"/>
              </a:rPr>
              <a:t>this</a:t>
            </a:r>
            <a:r>
              <a:rPr lang="en-GB" dirty="0">
                <a:solidFill>
                  <a:srgbClr val="FFFFFF"/>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err="1">
                <a:solidFill>
                  <a:srgbClr val="569CD6"/>
                </a:solidFill>
                <a:latin typeface="Montserrat"/>
                <a:ea typeface="Montserrat"/>
                <a:cs typeface="Montserrat"/>
                <a:sym typeface="Montserrat"/>
              </a:rPr>
              <a:t>this</a:t>
            </a:r>
            <a:r>
              <a:rPr lang="en-GB" dirty="0" err="1">
                <a:solidFill>
                  <a:srgbClr val="FFFFFF"/>
                </a:solidFill>
                <a:latin typeface="Montserrat"/>
                <a:ea typeface="Montserrat"/>
                <a:cs typeface="Montserrat"/>
                <a:sym typeface="Montserrat"/>
              </a:rPr>
              <a:t>.shadowRoot</a:t>
            </a:r>
            <a:r>
              <a:rPr lang="en-GB" dirty="0">
                <a:solidFill>
                  <a:srgbClr val="FFFFFF"/>
                </a:solidFill>
                <a:latin typeface="Montserrat"/>
                <a:ea typeface="Montserrat"/>
                <a:cs typeface="Montserrat"/>
                <a:sym typeface="Montserrat"/>
              </a:rPr>
              <a:t>);</a:t>
            </a:r>
            <a:endParaRPr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FFFFFF"/>
                </a:solidFill>
                <a:latin typeface="Montserrat"/>
                <a:ea typeface="Montserrat"/>
                <a:cs typeface="Montserrat"/>
                <a:sym typeface="Montserrat"/>
              </a:rPr>
              <a:t> }</a:t>
            </a:r>
            <a:endParaRPr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en-GB" sz="1600" dirty="0">
                <a:solidFill>
                  <a:srgbClr val="608B4E"/>
                </a:solidFill>
                <a:latin typeface="Montserrat"/>
                <a:ea typeface="Montserrat"/>
                <a:cs typeface="Montserrat"/>
                <a:sym typeface="Montserrat"/>
              </a:rPr>
              <a:t>// Defines element </a:t>
            </a:r>
            <a:r>
              <a:rPr lang="en-GB" sz="1600" dirty="0" err="1">
                <a:solidFill>
                  <a:srgbClr val="608B4E"/>
                </a:solidFill>
                <a:latin typeface="Montserrat"/>
                <a:ea typeface="Montserrat"/>
                <a:cs typeface="Montserrat"/>
                <a:sym typeface="Montserrat"/>
              </a:rPr>
              <a:t>markup</a:t>
            </a:r>
            <a:endParaRPr sz="1600" dirty="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_render({ </a:t>
            </a:r>
            <a:r>
              <a:rPr lang="en-GB" sz="1600" dirty="0" err="1">
                <a:solidFill>
                  <a:srgbClr val="FFFFFF"/>
                </a:solidFill>
                <a:latin typeface="Montserrat"/>
                <a:ea typeface="Montserrat"/>
                <a:cs typeface="Montserrat"/>
                <a:sym typeface="Montserrat"/>
              </a:rPr>
              <a:t>img</a:t>
            </a:r>
            <a:r>
              <a:rPr lang="en-GB" sz="1600" dirty="0">
                <a:solidFill>
                  <a:srgbClr val="FFFFFF"/>
                </a:solidFill>
                <a:latin typeface="Montserrat"/>
                <a:ea typeface="Montserrat"/>
                <a:cs typeface="Montserrat"/>
                <a:sym typeface="Montserrat"/>
              </a:rPr>
              <a:t>, title, description, </a:t>
            </a:r>
            <a:r>
              <a:rPr lang="en-GB" sz="1600" dirty="0" err="1">
                <a:solidFill>
                  <a:srgbClr val="FFFFFF"/>
                </a:solidFill>
                <a:latin typeface="Montserrat"/>
                <a:ea typeface="Montserrat"/>
                <a:cs typeface="Montserrat"/>
                <a:sym typeface="Montserrat"/>
              </a:rPr>
              <a:t>productPrice</a:t>
            </a:r>
            <a:r>
              <a:rPr lang="en-GB" sz="1600" dirty="0">
                <a:solidFill>
                  <a:srgbClr val="FFFFFF"/>
                </a:solidFill>
                <a:latin typeface="Montserrat"/>
                <a:ea typeface="Montserrat"/>
                <a:cs typeface="Montserrat"/>
                <a:sym typeface="Montserrat"/>
              </a:rPr>
              <a:t>, </a:t>
            </a:r>
            <a:r>
              <a:rPr lang="en-GB" sz="1600" dirty="0" err="1">
                <a:solidFill>
                  <a:srgbClr val="FFFFFF"/>
                </a:solidFill>
                <a:latin typeface="Montserrat"/>
                <a:ea typeface="Montserrat"/>
                <a:cs typeface="Montserrat"/>
                <a:sym typeface="Montserrat"/>
              </a:rPr>
              <a:t>color</a:t>
            </a:r>
            <a:r>
              <a:rPr lang="en-GB" sz="1600" dirty="0">
                <a:solidFill>
                  <a:srgbClr val="FFFFFF"/>
                </a:solidFill>
                <a:latin typeface="Montserrat"/>
                <a:ea typeface="Montserrat"/>
                <a:cs typeface="Montserrat"/>
                <a:sym typeface="Montserrat"/>
              </a:rPr>
              <a:t> }) {</a:t>
            </a:r>
            <a:endParaRPr sz="16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en-GB" sz="1600" dirty="0">
                <a:solidFill>
                  <a:srgbClr val="569CD6"/>
                </a:solidFill>
                <a:latin typeface="Montserrat"/>
                <a:ea typeface="Montserrat"/>
                <a:cs typeface="Montserrat"/>
                <a:sym typeface="Montserrat"/>
              </a:rPr>
              <a:t>return</a:t>
            </a: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html</a:t>
            </a:r>
            <a:r>
              <a:rPr lang="en-GB" sz="1600" dirty="0">
                <a:solidFill>
                  <a:srgbClr val="CE9178"/>
                </a:solidFill>
                <a:latin typeface="Montserrat"/>
                <a:ea typeface="Montserrat"/>
                <a:cs typeface="Montserrat"/>
                <a:sym typeface="Montserrat"/>
              </a:rPr>
              <a:t>`</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p:txBody>
      </p:sp>
      <p:sp>
        <p:nvSpPr>
          <p:cNvPr id="702" name="Google Shape;702;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lit-html</a:t>
            </a:r>
            <a:endParaRPr dirty="0">
              <a:solidFill>
                <a:srgbClr val="F3F3F3"/>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38EC47C7-A96A-4DA2-9755-A10AF94AB170}"/>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06"/>
        <p:cNvGrpSpPr/>
        <p:nvPr/>
      </p:nvGrpSpPr>
      <p:grpSpPr>
        <a:xfrm>
          <a:off x="0" y="0"/>
          <a:ext cx="0" cy="0"/>
          <a:chOff x="0" y="0"/>
          <a:chExt cx="0" cy="0"/>
        </a:xfrm>
      </p:grpSpPr>
      <p:sp>
        <p:nvSpPr>
          <p:cNvPr id="707" name="Google Shape;707;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lit-html</a:t>
            </a:r>
            <a:endParaRPr dirty="0">
              <a:solidFill>
                <a:srgbClr val="F3F3F3"/>
              </a:solidFill>
              <a:latin typeface="Montserrat"/>
              <a:ea typeface="Montserrat"/>
              <a:cs typeface="Montserrat"/>
              <a:sym typeface="Montserrat"/>
            </a:endParaRPr>
          </a:p>
        </p:txBody>
      </p:sp>
      <p:sp>
        <p:nvSpPr>
          <p:cNvPr id="708" name="Google Shape;708;p113"/>
          <p:cNvSpPr txBox="1"/>
          <p:nvPr/>
        </p:nvSpPr>
        <p:spPr>
          <a:xfrm>
            <a:off x="856500" y="1179725"/>
            <a:ext cx="8287500" cy="38097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"main-container"</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"photo"</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err="1">
                <a:solidFill>
                  <a:srgbClr val="569CD6"/>
                </a:solidFill>
                <a:latin typeface="Montserrat"/>
                <a:ea typeface="Montserrat"/>
                <a:cs typeface="Montserrat"/>
                <a:sym typeface="Montserrat"/>
              </a:rPr>
              <a:t>img</a:t>
            </a:r>
            <a:r>
              <a:rPr lang="en-GB" sz="1200" dirty="0">
                <a:solidFill>
                  <a:srgbClr val="D4D4D4"/>
                </a:solidFill>
                <a:latin typeface="Montserrat"/>
                <a:ea typeface="Montserrat"/>
                <a:cs typeface="Montserrat"/>
                <a:sym typeface="Montserrat"/>
              </a:rPr>
              <a:t> </a:t>
            </a:r>
            <a:r>
              <a:rPr lang="en-GB" sz="1200" dirty="0" err="1">
                <a:solidFill>
                  <a:srgbClr val="9CDCFE"/>
                </a:solidFill>
                <a:latin typeface="Montserrat"/>
                <a:ea typeface="Montserrat"/>
                <a:cs typeface="Montserrat"/>
                <a:sym typeface="Montserrat"/>
              </a:rPr>
              <a:t>src</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 </a:t>
            </a:r>
            <a:r>
              <a:rPr lang="en-GB" sz="1200" dirty="0" err="1">
                <a:solidFill>
                  <a:srgbClr val="CE9178"/>
                </a:solidFill>
                <a:latin typeface="Montserrat"/>
                <a:ea typeface="Montserrat"/>
                <a:cs typeface="Montserrat"/>
                <a:sym typeface="Montserrat"/>
              </a:rPr>
              <a:t>img</a:t>
            </a:r>
            <a:r>
              <a:rPr lang="en-GB" sz="1200" dirty="0">
                <a:solidFill>
                  <a:srgbClr val="D4D4D4"/>
                </a:solidFill>
                <a:latin typeface="Montserrat"/>
                <a:ea typeface="Montserrat"/>
                <a:cs typeface="Montserrat"/>
                <a:sym typeface="Montserrat"/>
              </a:rPr>
              <a:t> || </a:t>
            </a:r>
            <a:r>
              <a:rPr lang="en-GB" sz="1200" dirty="0">
                <a:solidFill>
                  <a:srgbClr val="CE9178"/>
                </a:solidFill>
                <a:latin typeface="Montserrat"/>
                <a:ea typeface="Montserrat"/>
                <a:cs typeface="Montserrat"/>
                <a:sym typeface="Montserrat"/>
              </a:rPr>
              <a:t>"missing.jpg" } </a:t>
            </a:r>
            <a:r>
              <a:rPr lang="en-GB" sz="1200" dirty="0">
                <a:solidFill>
                  <a:srgbClr val="9CDCFE"/>
                </a:solidFill>
                <a:latin typeface="Montserrat"/>
                <a:ea typeface="Montserrat"/>
                <a:cs typeface="Montserrat"/>
                <a:sym typeface="Montserrat"/>
              </a:rPr>
              <a:t>alt</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 title</a:t>
            </a:r>
            <a:r>
              <a:rPr lang="en-GB" sz="1200" dirty="0">
                <a:solidFill>
                  <a:srgbClr val="D4D4D4"/>
                </a:solidFill>
                <a:latin typeface="Montserrat"/>
                <a:ea typeface="Montserrat"/>
                <a:cs typeface="Montserrat"/>
                <a:sym typeface="Montserrat"/>
              </a:rPr>
              <a:t> || ‘</a:t>
            </a:r>
            <a:r>
              <a:rPr lang="en-GB" sz="1200" dirty="0">
                <a:solidFill>
                  <a:srgbClr val="9CDCFE"/>
                </a:solidFill>
                <a:latin typeface="Montserrat"/>
                <a:ea typeface="Montserrat"/>
                <a:cs typeface="Montserrat"/>
                <a:sym typeface="Montserrat"/>
              </a:rPr>
              <a:t>N</a:t>
            </a:r>
            <a:r>
              <a:rPr lang="en-GB" sz="1200" dirty="0">
                <a:solidFill>
                  <a:srgbClr val="D4D4D4"/>
                </a:solidFill>
                <a:latin typeface="Montserrat"/>
                <a:ea typeface="Montserrat"/>
                <a:cs typeface="Montserrat"/>
                <a:sym typeface="Montserrat"/>
              </a:rPr>
              <a:t>/</a:t>
            </a:r>
            <a:r>
              <a:rPr lang="en-GB" sz="1200" dirty="0">
                <a:solidFill>
                  <a:srgbClr val="9CDCFE"/>
                </a:solidFill>
                <a:latin typeface="Montserrat"/>
                <a:ea typeface="Montserrat"/>
                <a:cs typeface="Montserrat"/>
                <a:sym typeface="Montserrat"/>
              </a:rPr>
              <a:t>A</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a:t>
            </a:r>
            <a:r>
              <a:rPr lang="en-GB" sz="1200" dirty="0">
                <a:solidFill>
                  <a:srgbClr val="808080"/>
                </a:solidFill>
                <a:latin typeface="Montserrat"/>
                <a:ea typeface="Montserrat"/>
                <a:cs typeface="Montserrat"/>
                <a:sym typeface="Montserrat"/>
              </a:rPr>
              <a:t>&gt;&lt;/</a:t>
            </a:r>
            <a:r>
              <a:rPr lang="en-GB" sz="1200" dirty="0" err="1">
                <a:solidFill>
                  <a:srgbClr val="569CD6"/>
                </a:solidFill>
                <a:latin typeface="Montserrat"/>
                <a:ea typeface="Montserrat"/>
                <a:cs typeface="Montserrat"/>
                <a:sym typeface="Montserrat"/>
              </a:rPr>
              <a:t>img</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"info"</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h3</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"title"</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aria-label</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"product title"</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title || 'N/A'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h3</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 description ? html`</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p</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"description"</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aria-label</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"product description"</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description || 'N/A'  }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808080"/>
                </a:solidFill>
                <a:latin typeface="Montserrat"/>
                <a:ea typeface="Montserrat"/>
                <a:cs typeface="Montserrat"/>
                <a:sym typeface="Montserrat"/>
              </a:rPr>
              <a:t>              &lt;/</a:t>
            </a:r>
            <a:r>
              <a:rPr lang="en-GB" sz="1200" dirty="0">
                <a:solidFill>
                  <a:srgbClr val="569CD6"/>
                </a:solidFill>
                <a:latin typeface="Montserrat"/>
                <a:ea typeface="Montserrat"/>
                <a:cs typeface="Montserrat"/>
                <a:sym typeface="Montserrat"/>
              </a:rPr>
              <a:t>p</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 ''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 </a:t>
            </a:r>
            <a:r>
              <a:rPr lang="en-GB" sz="1200" dirty="0" err="1">
                <a:solidFill>
                  <a:srgbClr val="D4D4D4"/>
                </a:solidFill>
                <a:latin typeface="Montserrat"/>
                <a:ea typeface="Montserrat"/>
                <a:cs typeface="Montserrat"/>
                <a:sym typeface="Montserrat"/>
              </a:rPr>
              <a:t>productPrice</a:t>
            </a:r>
            <a:r>
              <a:rPr lang="en-GB" sz="1200" dirty="0">
                <a:solidFill>
                  <a:srgbClr val="D4D4D4"/>
                </a:solidFill>
                <a:latin typeface="Montserrat"/>
                <a:ea typeface="Montserrat"/>
                <a:cs typeface="Montserrat"/>
                <a:sym typeface="Montserrat"/>
              </a:rPr>
              <a:t> ? html`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p</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"price"</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aria-label</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"product price"</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productPrice</a:t>
            </a:r>
            <a:r>
              <a:rPr lang="en-GB" sz="1200" dirty="0">
                <a:solidFill>
                  <a:srgbClr val="D4D4D4"/>
                </a:solidFill>
                <a:latin typeface="Montserrat"/>
                <a:ea typeface="Montserrat"/>
                <a:cs typeface="Montserrat"/>
                <a:sym typeface="Montserrat"/>
              </a:rPr>
              <a:t> } / kilo</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p</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 ''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FFFFFF"/>
              </a:solidFill>
              <a:latin typeface="Montserrat"/>
              <a:ea typeface="Montserrat"/>
              <a:cs typeface="Montserrat"/>
              <a:sym typeface="Montserra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114">
            <a:hlinkClick r:id="rId3"/>
          </p:cNvPr>
          <p:cNvPicPr preferRelativeResize="0"/>
          <p:nvPr/>
        </p:nvPicPr>
        <p:blipFill rotWithShape="1">
          <a:blip r:embed="rId4">
            <a:alphaModFix/>
          </a:blip>
          <a:srcRect t="11933"/>
          <a:stretch/>
        </p:blipFill>
        <p:spPr>
          <a:xfrm>
            <a:off x="0" y="194370"/>
            <a:ext cx="9144002" cy="4949130"/>
          </a:xfrm>
          <a:prstGeom prst="rect">
            <a:avLst/>
          </a:prstGeom>
          <a:noFill/>
          <a:ln>
            <a:noFill/>
          </a:ln>
        </p:spPr>
      </p:pic>
      <p:pic>
        <p:nvPicPr>
          <p:cNvPr id="714" name="Google Shape;714;p114">
            <a:hlinkClick r:id="rId3"/>
          </p:cNvPr>
          <p:cNvPicPr preferRelativeResize="0"/>
          <p:nvPr/>
        </p:nvPicPr>
        <p:blipFill>
          <a:blip r:embed="rId5">
            <a:alphaModFix/>
          </a:blip>
          <a:stretch>
            <a:fillRect/>
          </a:stretch>
        </p:blipFill>
        <p:spPr>
          <a:xfrm>
            <a:off x="7489650" y="302250"/>
            <a:ext cx="1428575" cy="404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115"/>
          <p:cNvPicPr preferRelativeResize="0"/>
          <p:nvPr/>
        </p:nvPicPr>
        <p:blipFill rotWithShape="1">
          <a:blip r:embed="rId3">
            <a:alphaModFix amt="90000"/>
          </a:blip>
          <a:srcRect t="15626"/>
          <a:stretch/>
        </p:blipFill>
        <p:spPr>
          <a:xfrm>
            <a:off x="0" y="-50800"/>
            <a:ext cx="9143999" cy="5194301"/>
          </a:xfrm>
          <a:prstGeom prst="rect">
            <a:avLst/>
          </a:prstGeom>
          <a:noFill/>
          <a:ln>
            <a:noFill/>
          </a:ln>
        </p:spPr>
      </p:pic>
      <p:sp>
        <p:nvSpPr>
          <p:cNvPr id="720" name="Google Shape;720;p115"/>
          <p:cNvSpPr txBox="1">
            <a:spLocks noGrp="1"/>
          </p:cNvSpPr>
          <p:nvPr>
            <p:ph type="ctrTitle"/>
          </p:nvPr>
        </p:nvSpPr>
        <p:spPr>
          <a:xfrm>
            <a:off x="311700" y="825275"/>
            <a:ext cx="8520600" cy="8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rgbClr val="FFFFFF"/>
                </a:solidFill>
                <a:latin typeface="Montserrat"/>
                <a:ea typeface="Montserrat"/>
                <a:cs typeface="Montserrat"/>
                <a:sym typeface="Montserrat"/>
              </a:rPr>
              <a:t>lit-element</a:t>
            </a:r>
            <a:endParaRPr b="1" dirty="0">
              <a:solidFill>
                <a:srgbClr val="FFFFFF"/>
              </a:solidFill>
              <a:latin typeface="Montserrat"/>
              <a:ea typeface="Montserrat"/>
              <a:cs typeface="Montserrat"/>
              <a:sym typeface="Montserrat"/>
            </a:endParaRPr>
          </a:p>
        </p:txBody>
      </p:sp>
      <p:sp>
        <p:nvSpPr>
          <p:cNvPr id="721" name="Google Shape;721;p115"/>
          <p:cNvSpPr txBox="1">
            <a:spLocks noGrp="1"/>
          </p:cNvSpPr>
          <p:nvPr>
            <p:ph type="subTitle" idx="1"/>
          </p:nvPr>
        </p:nvSpPr>
        <p:spPr>
          <a:xfrm>
            <a:off x="311700" y="4673429"/>
            <a:ext cx="3694800" cy="373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sz="1200" b="1" dirty="0">
                <a:solidFill>
                  <a:srgbClr val="FFFFFF"/>
                </a:solidFill>
                <a:latin typeface="Montserrat"/>
                <a:ea typeface="Montserrat"/>
                <a:cs typeface="Montserrat"/>
                <a:sym typeface="Montserrat"/>
              </a:rPr>
              <a:t>Check out:</a:t>
            </a:r>
            <a:r>
              <a:rPr lang="en-GB" sz="1200" dirty="0">
                <a:solidFill>
                  <a:srgbClr val="FFFFFF"/>
                </a:solidFill>
                <a:latin typeface="Montserrat"/>
                <a:ea typeface="Montserrat"/>
                <a:cs typeface="Montserrat"/>
                <a:sym typeface="Montserrat"/>
              </a:rPr>
              <a:t> https://youtu.be/ypPRdtjGooc </a:t>
            </a:r>
            <a:endParaRPr sz="1200" dirty="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3A7783CA-E7C2-4EEF-B7E4-20C25F9136D6}"/>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pic>
        <p:nvPicPr>
          <p:cNvPr id="3074" name="Picture 2" descr="two green pine trees">
            <a:extLst>
              <a:ext uri="{FF2B5EF4-FFF2-40B4-BE49-F238E27FC236}">
                <a16:creationId xmlns:a16="http://schemas.microsoft.com/office/drawing/2014/main" id="{1A6833E7-C3CC-4E77-A51E-80F11FB352E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23196" b="1901"/>
          <a:stretch/>
        </p:blipFill>
        <p:spPr bwMode="auto">
          <a:xfrm>
            <a:off x="4563134" y="0"/>
            <a:ext cx="4577923" cy="5143500"/>
          </a:xfrm>
          <a:prstGeom prst="rect">
            <a:avLst/>
          </a:prstGeom>
          <a:noFill/>
          <a:extLst>
            <a:ext uri="{909E8E84-426E-40DD-AFC4-6F175D3DCCD1}">
              <a14:hiddenFill xmlns:a14="http://schemas.microsoft.com/office/drawing/2010/main">
                <a:solidFill>
                  <a:srgbClr val="FFFFFF"/>
                </a:solidFill>
              </a14:hiddenFill>
            </a:ext>
          </a:extLst>
        </p:spPr>
      </p:pic>
      <p:sp>
        <p:nvSpPr>
          <p:cNvPr id="683" name="Google Shape;683;p109"/>
          <p:cNvSpPr txBox="1">
            <a:spLocks noGrp="1"/>
          </p:cNvSpPr>
          <p:nvPr>
            <p:ph type="title"/>
          </p:nvPr>
        </p:nvSpPr>
        <p:spPr>
          <a:xfrm>
            <a:off x="32055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dirty="0">
                <a:latin typeface="Montserrat"/>
                <a:ea typeface="Montserrat"/>
                <a:cs typeface="Montserrat"/>
                <a:sym typeface="Montserrat"/>
              </a:rPr>
              <a:t>What is lit-element?</a:t>
            </a:r>
            <a:endParaRPr sz="1800" b="1" dirty="0">
              <a:latin typeface="Montserrat"/>
              <a:ea typeface="Montserrat"/>
              <a:cs typeface="Montserrat"/>
              <a:sym typeface="Montserrat"/>
            </a:endParaRPr>
          </a:p>
          <a:p>
            <a:pPr marL="0" lvl="0" indent="0" algn="l" rtl="0">
              <a:spcBef>
                <a:spcPts val="0"/>
              </a:spcBef>
              <a:spcAft>
                <a:spcPts val="0"/>
              </a:spcAft>
              <a:buNone/>
            </a:pPr>
            <a:endParaRPr sz="1800" b="1" dirty="0">
              <a:latin typeface="Montserrat"/>
              <a:ea typeface="Montserrat"/>
              <a:cs typeface="Montserrat"/>
              <a:sym typeface="Montserrat"/>
            </a:endParaRPr>
          </a:p>
        </p:txBody>
      </p:sp>
      <p:sp>
        <p:nvSpPr>
          <p:cNvPr id="4" name="TextBox 3">
            <a:extLst>
              <a:ext uri="{FF2B5EF4-FFF2-40B4-BE49-F238E27FC236}">
                <a16:creationId xmlns:a16="http://schemas.microsoft.com/office/drawing/2014/main" id="{892A2C09-6040-4C1A-ACBC-EF23E56300A5}"/>
              </a:ext>
            </a:extLst>
          </p:cNvPr>
          <p:cNvSpPr txBox="1"/>
          <p:nvPr/>
        </p:nvSpPr>
        <p:spPr>
          <a:xfrm>
            <a:off x="320550" y="1645407"/>
            <a:ext cx="4230645" cy="2155783"/>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latin typeface="Montserrat"/>
                <a:ea typeface="Montserrat"/>
                <a:cs typeface="Montserrat"/>
                <a:sym typeface="Montserrat"/>
              </a:rPr>
              <a:t>Base class for creating web components</a:t>
            </a:r>
            <a:endParaRPr lang="en-GB" dirty="0">
              <a:highlight>
                <a:srgbClr val="FFFFFF"/>
              </a:highlight>
              <a:latin typeface="Montserrat"/>
              <a:ea typeface="Montserrat"/>
              <a:cs typeface="Montserrat"/>
              <a:sym typeface="Montserrat"/>
            </a:endParaRPr>
          </a:p>
          <a:p>
            <a:pPr marL="285750" indent="-285750">
              <a:lnSpc>
                <a:spcPct val="200000"/>
              </a:lnSpc>
              <a:buFont typeface="Arial" panose="020B0604020202020204" pitchFamily="34" charset="0"/>
              <a:buChar char="•"/>
            </a:pPr>
            <a:r>
              <a:rPr lang="en-US" dirty="0">
                <a:latin typeface="Montserrat"/>
                <a:ea typeface="Montserrat"/>
                <a:cs typeface="Montserrat"/>
                <a:sym typeface="Montserrat"/>
              </a:rPr>
              <a:t>Uses lit-html to render into the element’s </a:t>
            </a:r>
          </a:p>
          <a:p>
            <a:pPr>
              <a:lnSpc>
                <a:spcPct val="150000"/>
              </a:lnSpc>
            </a:pPr>
            <a:r>
              <a:rPr lang="en-US" dirty="0">
                <a:latin typeface="Montserrat"/>
                <a:ea typeface="Montserrat"/>
                <a:cs typeface="Montserrat"/>
                <a:sym typeface="Montserrat"/>
              </a:rPr>
              <a:t>      Shadow DOM</a:t>
            </a:r>
            <a:endParaRPr lang="en-GB" dirty="0">
              <a:highlight>
                <a:srgbClr val="FFFFFF"/>
              </a:highlight>
              <a:latin typeface="Montserrat"/>
              <a:ea typeface="Montserrat"/>
              <a:cs typeface="Montserrat"/>
              <a:sym typeface="Montserrat"/>
            </a:endParaRPr>
          </a:p>
          <a:p>
            <a:pPr marL="285750" indent="-285750">
              <a:lnSpc>
                <a:spcPct val="200000"/>
              </a:lnSpc>
              <a:buFont typeface="Arial" panose="020B0604020202020204" pitchFamily="34" charset="0"/>
              <a:buChar char="•"/>
            </a:pPr>
            <a:r>
              <a:rPr lang="en-US" dirty="0">
                <a:latin typeface="Montserrat"/>
                <a:ea typeface="Montserrat"/>
                <a:cs typeface="Montserrat"/>
                <a:sym typeface="Montserrat"/>
              </a:rPr>
              <a:t>React to changes</a:t>
            </a:r>
            <a:endParaRPr lang="en-GB" dirty="0">
              <a:highlight>
                <a:srgbClr val="FFFFFF"/>
              </a:highlight>
              <a:latin typeface="Montserrat"/>
              <a:ea typeface="Montserrat"/>
              <a:cs typeface="Montserrat"/>
              <a:sym typeface="Montserrat"/>
            </a:endParaRPr>
          </a:p>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Extremely fast &amp; light</a:t>
            </a:r>
            <a:endParaRPr lang="da-DK" dirty="0"/>
          </a:p>
        </p:txBody>
      </p:sp>
      <p:sp>
        <p:nvSpPr>
          <p:cNvPr id="5" name="Rectangle 4">
            <a:extLst>
              <a:ext uri="{FF2B5EF4-FFF2-40B4-BE49-F238E27FC236}">
                <a16:creationId xmlns:a16="http://schemas.microsoft.com/office/drawing/2014/main" id="{E6AC0767-7349-428E-AF3A-D2A99F0B6F80}"/>
              </a:ext>
            </a:extLst>
          </p:cNvPr>
          <p:cNvSpPr/>
          <p:nvPr/>
        </p:nvSpPr>
        <p:spPr>
          <a:xfrm>
            <a:off x="344675" y="4673631"/>
            <a:ext cx="4572000" cy="738664"/>
          </a:xfrm>
          <a:prstGeom prst="rect">
            <a:avLst/>
          </a:prstGeom>
        </p:spPr>
        <p:txBody>
          <a:bodyPr>
            <a:spAutoFit/>
          </a:bodyPr>
          <a:lstStyle/>
          <a:p>
            <a:r>
              <a:rPr lang="da-DK" b="1" dirty="0">
                <a:solidFill>
                  <a:srgbClr val="6A737D"/>
                </a:solidFill>
                <a:latin typeface="-apple-system"/>
              </a:rPr>
              <a:t>🛠 Status: In Development</a:t>
            </a:r>
          </a:p>
          <a:p>
            <a:br>
              <a:rPr lang="da-DK" dirty="0"/>
            </a:br>
            <a:endParaRPr lang="da-DK" dirty="0"/>
          </a:p>
        </p:txBody>
      </p:sp>
      <p:sp>
        <p:nvSpPr>
          <p:cNvPr id="10" name="Google Shape;56;p13">
            <a:extLst>
              <a:ext uri="{FF2B5EF4-FFF2-40B4-BE49-F238E27FC236}">
                <a16:creationId xmlns:a16="http://schemas.microsoft.com/office/drawing/2014/main" id="{B17D82C0-9759-4A4F-A549-F1EEC94D0C88}"/>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3919839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88"/>
        <p:cNvGrpSpPr/>
        <p:nvPr/>
      </p:nvGrpSpPr>
      <p:grpSpPr>
        <a:xfrm>
          <a:off x="0" y="0"/>
          <a:ext cx="0" cy="0"/>
          <a:chOff x="0" y="0"/>
          <a:chExt cx="0" cy="0"/>
        </a:xfrm>
      </p:grpSpPr>
      <p:sp>
        <p:nvSpPr>
          <p:cNvPr id="689" name="Google Shape;689;p110"/>
          <p:cNvSpPr txBox="1"/>
          <p:nvPr/>
        </p:nvSpPr>
        <p:spPr>
          <a:xfrm>
            <a:off x="856500" y="1333800"/>
            <a:ext cx="7431000" cy="380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dirty="0">
                <a:solidFill>
                  <a:srgbClr val="569CD6"/>
                </a:solidFill>
                <a:latin typeface="Montserrat"/>
                <a:ea typeface="Montserrat"/>
                <a:cs typeface="Montserrat"/>
                <a:sym typeface="Montserrat"/>
              </a:rPr>
              <a:t>import</a:t>
            </a: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 </a:t>
            </a:r>
            <a:r>
              <a:rPr lang="en-GB" sz="1600" dirty="0" err="1">
                <a:solidFill>
                  <a:srgbClr val="FFFFFF"/>
                </a:solidFill>
                <a:latin typeface="Montserrat"/>
                <a:ea typeface="Montserrat"/>
                <a:cs typeface="Montserrat"/>
                <a:sym typeface="Montserrat"/>
              </a:rPr>
              <a:t>litElement</a:t>
            </a:r>
            <a:r>
              <a:rPr lang="en-GB" sz="1600" dirty="0">
                <a:solidFill>
                  <a:srgbClr val="FFFFFF"/>
                </a:solidFill>
                <a:latin typeface="Montserrat"/>
                <a:ea typeface="Montserrat"/>
                <a:cs typeface="Montserrat"/>
                <a:sym typeface="Montserrat"/>
              </a:rPr>
              <a:t>, html }</a:t>
            </a:r>
            <a:r>
              <a:rPr lang="en-GB" sz="1600" dirty="0">
                <a:solidFill>
                  <a:srgbClr val="D4D4D4"/>
                </a:solidFill>
                <a:latin typeface="Montserrat"/>
                <a:ea typeface="Montserrat"/>
                <a:cs typeface="Montserrat"/>
                <a:sym typeface="Montserrat"/>
              </a:rPr>
              <a:t> </a:t>
            </a:r>
            <a:r>
              <a:rPr lang="en-GB" sz="1600" dirty="0">
                <a:solidFill>
                  <a:srgbClr val="569CD6"/>
                </a:solidFill>
                <a:latin typeface="Montserrat"/>
                <a:ea typeface="Montserrat"/>
                <a:cs typeface="Montserrat"/>
                <a:sym typeface="Montserrat"/>
              </a:rPr>
              <a:t>from</a:t>
            </a:r>
            <a:r>
              <a:rPr lang="en-GB" sz="1600" dirty="0">
                <a:solidFill>
                  <a:srgbClr val="D4D4D4"/>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'lit-html'</a:t>
            </a:r>
            <a:r>
              <a:rPr lang="en-GB" sz="1600" dirty="0">
                <a:solidFill>
                  <a:srgbClr val="DCDCDC"/>
                </a:solidFill>
                <a:latin typeface="Montserrat"/>
                <a:ea typeface="Montserrat"/>
                <a:cs typeface="Montserrat"/>
                <a:sym typeface="Montserrat"/>
              </a:rPr>
              <a:t>;</a:t>
            </a:r>
            <a:endParaRPr sz="1600" dirty="0">
              <a:solidFill>
                <a:srgbClr val="DCDCDC"/>
              </a:solidFill>
              <a:latin typeface="Montserrat"/>
              <a:ea typeface="Montserrat"/>
              <a:cs typeface="Montserrat"/>
              <a:sym typeface="Montserrat"/>
            </a:endParaRPr>
          </a:p>
          <a:p>
            <a:pPr lvl="0">
              <a:lnSpc>
                <a:spcPct val="150000"/>
              </a:lnSpc>
              <a:buClr>
                <a:schemeClr val="dk1"/>
              </a:buClr>
              <a:buSzPts val="1100"/>
            </a:pPr>
            <a:r>
              <a:rPr lang="en-GB" sz="1200" dirty="0">
                <a:solidFill>
                  <a:srgbClr val="569CD6"/>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 </a:t>
            </a:r>
            <a:r>
              <a:rPr lang="en-GB" sz="1200" dirty="0" err="1">
                <a:solidFill>
                  <a:srgbClr val="FFFFFF"/>
                </a:solidFill>
                <a:latin typeface="Montserrat"/>
                <a:ea typeface="Montserrat"/>
                <a:cs typeface="Montserrat"/>
                <a:sym typeface="Montserrat"/>
              </a:rPr>
              <a:t>BbRedStrawberryElement</a:t>
            </a: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extends</a:t>
            </a:r>
            <a:r>
              <a:rPr lang="en-GB" sz="1200" dirty="0">
                <a:solidFill>
                  <a:srgbClr val="D4D4D4"/>
                </a:solidFill>
                <a:latin typeface="Montserrat"/>
                <a:ea typeface="Montserrat"/>
                <a:cs typeface="Montserrat"/>
                <a:sym typeface="Montserrat"/>
              </a:rPr>
              <a:t> </a:t>
            </a:r>
            <a:r>
              <a:rPr lang="en-GB" sz="1200" dirty="0" err="1">
                <a:solidFill>
                  <a:srgbClr val="FFFFFF"/>
                </a:solidFill>
                <a:latin typeface="Montserrat"/>
                <a:ea typeface="Montserrat"/>
                <a:cs typeface="Montserrat"/>
                <a:sym typeface="Montserrat"/>
              </a:rPr>
              <a:t>litElement</a:t>
            </a:r>
            <a:r>
              <a:rPr lang="en-GB" sz="1200" dirty="0">
                <a:solidFill>
                  <a:srgbClr val="FFFFFF"/>
                </a:solidFill>
                <a:latin typeface="Montserrat"/>
                <a:ea typeface="Montserrat"/>
                <a:cs typeface="Montserrat"/>
                <a:sym typeface="Montserrat"/>
              </a:rPr>
              <a:t>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static </a:t>
            </a:r>
            <a:r>
              <a:rPr lang="da-DK" sz="1200" dirty="0">
                <a:solidFill>
                  <a:srgbClr val="5490C2"/>
                </a:solidFill>
                <a:latin typeface="Montserrat"/>
                <a:ea typeface="Montserrat"/>
                <a:cs typeface="Montserrat"/>
                <a:sym typeface="Montserrat"/>
              </a:rPr>
              <a:t>get</a:t>
            </a:r>
            <a:r>
              <a:rPr lang="da-DK" sz="1200" dirty="0">
                <a:solidFill>
                  <a:srgbClr val="FFFFFF"/>
                </a:solidFill>
                <a:latin typeface="Montserrat"/>
                <a:ea typeface="Montserrat"/>
                <a:cs typeface="Montserrat"/>
                <a:sym typeface="Montserrat"/>
              </a:rPr>
              <a:t> properties()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return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title</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description</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currency</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price</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img</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chemeClr val="lt1"/>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900" dirty="0">
              <a:solidFill>
                <a:srgbClr val="569CD6"/>
              </a:solidFill>
              <a:latin typeface="Montserrat"/>
              <a:ea typeface="Montserrat"/>
              <a:cs typeface="Montserrat"/>
              <a:sym typeface="Montserrat"/>
            </a:endParaRPr>
          </a:p>
        </p:txBody>
      </p:sp>
      <p:sp>
        <p:nvSpPr>
          <p:cNvPr id="690" name="Google Shape;690;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lit-element</a:t>
            </a:r>
            <a:endParaRPr dirty="0">
              <a:solidFill>
                <a:srgbClr val="F3F3F3"/>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DFF4667C-9612-4573-B2D8-D24701B1E6F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38340674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06"/>
        <p:cNvGrpSpPr/>
        <p:nvPr/>
      </p:nvGrpSpPr>
      <p:grpSpPr>
        <a:xfrm>
          <a:off x="0" y="0"/>
          <a:ext cx="0" cy="0"/>
          <a:chOff x="0" y="0"/>
          <a:chExt cx="0" cy="0"/>
        </a:xfrm>
      </p:grpSpPr>
      <p:sp>
        <p:nvSpPr>
          <p:cNvPr id="707" name="Google Shape;707;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lit-element</a:t>
            </a:r>
            <a:endParaRPr dirty="0">
              <a:solidFill>
                <a:srgbClr val="F3F3F3"/>
              </a:solidFill>
              <a:latin typeface="Montserrat"/>
              <a:ea typeface="Montserrat"/>
              <a:cs typeface="Montserrat"/>
              <a:sym typeface="Montserrat"/>
            </a:endParaRPr>
          </a:p>
        </p:txBody>
      </p:sp>
      <p:sp>
        <p:nvSpPr>
          <p:cNvPr id="708" name="Google Shape;708;p113"/>
          <p:cNvSpPr txBox="1"/>
          <p:nvPr/>
        </p:nvSpPr>
        <p:spPr>
          <a:xfrm>
            <a:off x="856500" y="1179725"/>
            <a:ext cx="8287500" cy="3809700"/>
          </a:xfrm>
          <a:prstGeom prst="rect">
            <a:avLst/>
          </a:prstGeom>
          <a:noFill/>
          <a:ln>
            <a:noFill/>
          </a:ln>
        </p:spPr>
        <p:txBody>
          <a:bodyPr spcFirstLastPara="1" wrap="square" lIns="91425" tIns="91425" rIns="91425" bIns="91425" anchor="ctr" anchorCtr="0">
            <a:noAutofit/>
          </a:bodyPr>
          <a:lstStyle/>
          <a:p>
            <a:pPr lvl="0">
              <a:lnSpc>
                <a:spcPct val="150000"/>
              </a:lnSpc>
              <a:buClr>
                <a:schemeClr val="dk1"/>
              </a:buClr>
              <a:buSzPts val="1100"/>
            </a:pPr>
            <a:r>
              <a:rPr lang="en-GB" sz="1200" dirty="0">
                <a:solidFill>
                  <a:srgbClr val="808080"/>
                </a:solidFill>
                <a:latin typeface="Montserrat"/>
                <a:ea typeface="Montserrat"/>
                <a:cs typeface="Montserrat"/>
                <a:sym typeface="Montserrat"/>
              </a:rPr>
              <a:t> </a:t>
            </a:r>
            <a:r>
              <a:rPr lang="en-GB" sz="1200" dirty="0">
                <a:solidFill>
                  <a:schemeClr val="bg1"/>
                </a:solidFill>
                <a:latin typeface="Montserrat"/>
                <a:ea typeface="Montserrat"/>
                <a:cs typeface="Montserrat"/>
                <a:sym typeface="Montserrat"/>
              </a:rPr>
              <a:t>render() {</a:t>
            </a:r>
          </a:p>
          <a:p>
            <a:pPr lvl="0">
              <a:lnSpc>
                <a:spcPct val="150000"/>
              </a:lnSpc>
              <a:buClr>
                <a:schemeClr val="dk1"/>
              </a:buClr>
              <a:buSzPts val="1100"/>
            </a:pPr>
            <a:r>
              <a:rPr lang="en-GB" sz="1200" dirty="0">
                <a:solidFill>
                  <a:schemeClr val="bg1"/>
                </a:solidFill>
                <a:latin typeface="Montserrat"/>
                <a:ea typeface="Montserrat"/>
                <a:cs typeface="Montserrat"/>
                <a:sym typeface="Montserrat"/>
              </a:rPr>
              <a:t>        return html`</a:t>
            </a:r>
            <a:r>
              <a:rPr lang="en-GB" sz="1200" dirty="0">
                <a:solidFill>
                  <a:srgbClr val="808080"/>
                </a:solidFill>
                <a:latin typeface="Montserrat"/>
                <a:ea typeface="Montserrat"/>
                <a:cs typeface="Montserrat"/>
                <a:sym typeface="Montserrat"/>
              </a:rPr>
              <a:t> </a:t>
            </a:r>
          </a:p>
          <a:p>
            <a:pPr lvl="0">
              <a:lnSpc>
                <a:spcPct val="150000"/>
              </a:lnSpc>
              <a:buClr>
                <a:schemeClr val="dk1"/>
              </a:buClr>
              <a:buSzPts val="1100"/>
            </a:pPr>
            <a:r>
              <a:rPr lang="en-GB" sz="1000" dirty="0">
                <a:solidFill>
                  <a:srgbClr val="808080"/>
                </a:solidFill>
                <a:latin typeface="Montserrat"/>
                <a:ea typeface="Montserrat"/>
                <a:cs typeface="Montserrat"/>
                <a:sym typeface="Montserrat"/>
              </a:rPr>
              <a:t>                 &lt;</a:t>
            </a:r>
            <a:r>
              <a:rPr lang="en-GB" sz="1000" dirty="0">
                <a:solidFill>
                  <a:srgbClr val="569CD6"/>
                </a:solidFill>
                <a:latin typeface="Montserrat"/>
                <a:ea typeface="Montserrat"/>
                <a:cs typeface="Montserrat"/>
                <a:sym typeface="Montserrat"/>
              </a:rPr>
              <a:t>div</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class</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"main-container"</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div</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"photo"</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err="1">
                <a:solidFill>
                  <a:srgbClr val="569CD6"/>
                </a:solidFill>
                <a:latin typeface="Montserrat"/>
                <a:ea typeface="Montserrat"/>
                <a:cs typeface="Montserrat"/>
                <a:sym typeface="Montserrat"/>
              </a:rPr>
              <a:t>img</a:t>
            </a:r>
            <a:r>
              <a:rPr lang="en-GB" sz="1000" dirty="0">
                <a:solidFill>
                  <a:srgbClr val="D4D4D4"/>
                </a:solidFill>
                <a:latin typeface="Montserrat"/>
                <a:ea typeface="Montserrat"/>
                <a:cs typeface="Montserrat"/>
                <a:sym typeface="Montserrat"/>
              </a:rPr>
              <a:t> </a:t>
            </a:r>
            <a:r>
              <a:rPr lang="en-GB" sz="1000" dirty="0" err="1">
                <a:solidFill>
                  <a:srgbClr val="9CDCFE"/>
                </a:solidFill>
                <a:latin typeface="Montserrat"/>
                <a:ea typeface="Montserrat"/>
                <a:cs typeface="Montserrat"/>
                <a:sym typeface="Montserrat"/>
              </a:rPr>
              <a:t>src</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 </a:t>
            </a:r>
            <a:r>
              <a:rPr lang="en-GB" sz="1000" dirty="0" err="1">
                <a:solidFill>
                  <a:srgbClr val="CE9178"/>
                </a:solidFill>
                <a:latin typeface="Montserrat"/>
                <a:ea typeface="Montserrat"/>
                <a:cs typeface="Montserrat"/>
                <a:sym typeface="Montserrat"/>
              </a:rPr>
              <a:t>img</a:t>
            </a:r>
            <a:r>
              <a:rPr lang="en-GB" sz="1000" dirty="0">
                <a:solidFill>
                  <a:srgbClr val="D4D4D4"/>
                </a:solidFill>
                <a:latin typeface="Montserrat"/>
                <a:ea typeface="Montserrat"/>
                <a:cs typeface="Montserrat"/>
                <a:sym typeface="Montserrat"/>
              </a:rPr>
              <a:t> || </a:t>
            </a:r>
            <a:r>
              <a:rPr lang="en-GB" sz="1000" dirty="0">
                <a:solidFill>
                  <a:srgbClr val="CE9178"/>
                </a:solidFill>
                <a:latin typeface="Montserrat"/>
                <a:ea typeface="Montserrat"/>
                <a:cs typeface="Montserrat"/>
                <a:sym typeface="Montserrat"/>
              </a:rPr>
              <a:t>"missing.jpg" } </a:t>
            </a:r>
            <a:r>
              <a:rPr lang="en-GB" sz="1000" dirty="0">
                <a:solidFill>
                  <a:srgbClr val="9CDCFE"/>
                </a:solidFill>
                <a:latin typeface="Montserrat"/>
                <a:ea typeface="Montserrat"/>
                <a:cs typeface="Montserrat"/>
                <a:sym typeface="Montserrat"/>
              </a:rPr>
              <a:t>alt</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 title</a:t>
            </a:r>
            <a:r>
              <a:rPr lang="en-GB" sz="1000" dirty="0">
                <a:solidFill>
                  <a:srgbClr val="D4D4D4"/>
                </a:solidFill>
                <a:latin typeface="Montserrat"/>
                <a:ea typeface="Montserrat"/>
                <a:cs typeface="Montserrat"/>
                <a:sym typeface="Montserrat"/>
              </a:rPr>
              <a:t> || ‘</a:t>
            </a:r>
            <a:r>
              <a:rPr lang="en-GB" sz="1000" dirty="0">
                <a:solidFill>
                  <a:srgbClr val="9CDCFE"/>
                </a:solidFill>
                <a:latin typeface="Montserrat"/>
                <a:ea typeface="Montserrat"/>
                <a:cs typeface="Montserrat"/>
                <a:sym typeface="Montserrat"/>
              </a:rPr>
              <a:t>N</a:t>
            </a:r>
            <a:r>
              <a:rPr lang="en-GB" sz="1000" dirty="0">
                <a:solidFill>
                  <a:srgbClr val="D4D4D4"/>
                </a:solidFill>
                <a:latin typeface="Montserrat"/>
                <a:ea typeface="Montserrat"/>
                <a:cs typeface="Montserrat"/>
                <a:sym typeface="Montserrat"/>
              </a:rPr>
              <a:t>/</a:t>
            </a:r>
            <a:r>
              <a:rPr lang="en-GB" sz="1000" dirty="0">
                <a:solidFill>
                  <a:srgbClr val="9CDCFE"/>
                </a:solidFill>
                <a:latin typeface="Montserrat"/>
                <a:ea typeface="Montserrat"/>
                <a:cs typeface="Montserrat"/>
                <a:sym typeface="Montserrat"/>
              </a:rPr>
              <a:t>A</a:t>
            </a:r>
            <a:r>
              <a:rPr lang="en-GB" sz="1000" dirty="0">
                <a:solidFill>
                  <a:srgbClr val="D4D4D4"/>
                </a:solidFill>
                <a:latin typeface="Montserrat"/>
                <a:ea typeface="Montserrat"/>
                <a:cs typeface="Montserrat"/>
                <a:sym typeface="Montserrat"/>
              </a:rPr>
              <a:t>’ </a:t>
            </a:r>
            <a:r>
              <a:rPr lang="en-GB" sz="1000" dirty="0">
                <a:solidFill>
                  <a:srgbClr val="CE9178"/>
                </a:solidFill>
                <a:latin typeface="Montserrat"/>
                <a:ea typeface="Montserrat"/>
                <a:cs typeface="Montserrat"/>
                <a:sym typeface="Montserrat"/>
              </a:rPr>
              <a:t>}</a:t>
            </a:r>
            <a:r>
              <a:rPr lang="en-GB" sz="1000" dirty="0">
                <a:solidFill>
                  <a:srgbClr val="808080"/>
                </a:solidFill>
                <a:latin typeface="Montserrat"/>
                <a:ea typeface="Montserrat"/>
                <a:cs typeface="Montserrat"/>
                <a:sym typeface="Montserrat"/>
              </a:rPr>
              <a:t>&gt;&lt;/</a:t>
            </a:r>
            <a:r>
              <a:rPr lang="en-GB" sz="1000" dirty="0" err="1">
                <a:solidFill>
                  <a:srgbClr val="569CD6"/>
                </a:solidFill>
                <a:latin typeface="Montserrat"/>
                <a:ea typeface="Montserrat"/>
                <a:cs typeface="Montserrat"/>
                <a:sym typeface="Montserrat"/>
              </a:rPr>
              <a:t>img</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div</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div</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"info"</a:t>
            </a:r>
            <a:r>
              <a:rPr lang="en-GB" sz="1000" dirty="0">
                <a:solidFill>
                  <a:srgbClr val="808080"/>
                </a:solidFill>
                <a:latin typeface="Montserrat"/>
                <a:ea typeface="Montserrat"/>
                <a:cs typeface="Montserrat"/>
                <a:sym typeface="Montserrat"/>
              </a:rPr>
              <a:t>&gt;</a:t>
            </a:r>
            <a:r>
              <a:rPr lang="en-GB" sz="1000" dirty="0">
                <a:solidFill>
                  <a:srgbClr val="D4D4D4"/>
                </a:solidFill>
                <a:latin typeface="Montserrat"/>
                <a:ea typeface="Montserrat"/>
                <a:cs typeface="Montserrat"/>
                <a:sym typeface="Montserrat"/>
              </a:rPr>
              <a:t>              </a:t>
            </a:r>
            <a:endParaRPr sz="10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h3</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"title"</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aria-label</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"product title"</a:t>
            </a:r>
            <a:r>
              <a:rPr lang="en-GB" sz="1000" dirty="0">
                <a:solidFill>
                  <a:srgbClr val="808080"/>
                </a:solidFill>
                <a:latin typeface="Montserrat"/>
                <a:ea typeface="Montserrat"/>
                <a:cs typeface="Montserrat"/>
                <a:sym typeface="Montserrat"/>
              </a:rPr>
              <a:t>&gt;</a:t>
            </a:r>
            <a:r>
              <a:rPr lang="en-GB" sz="1000" dirty="0">
                <a:solidFill>
                  <a:srgbClr val="D4D4D4"/>
                </a:solidFill>
                <a:latin typeface="Montserrat"/>
                <a:ea typeface="Montserrat"/>
                <a:cs typeface="Montserrat"/>
                <a:sym typeface="Montserrat"/>
              </a:rPr>
              <a:t>${ title || 'N/A'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h3</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 description ? html`</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p</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"description"</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aria-label</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"product description"</a:t>
            </a:r>
            <a:r>
              <a:rPr lang="en-GB" sz="1000" dirty="0">
                <a:solidFill>
                  <a:srgbClr val="808080"/>
                </a:solidFill>
                <a:latin typeface="Montserrat"/>
                <a:ea typeface="Montserrat"/>
                <a:cs typeface="Montserrat"/>
                <a:sym typeface="Montserrat"/>
              </a:rPr>
              <a:t>&gt;</a:t>
            </a:r>
          </a:p>
          <a:p>
            <a:pPr marL="0" lvl="0" indent="0" algn="l" rtl="0">
              <a:lnSpc>
                <a:spcPct val="150000"/>
              </a:lnSpc>
              <a:spcBef>
                <a:spcPts val="0"/>
              </a:spcBef>
              <a:spcAft>
                <a:spcPts val="0"/>
              </a:spcAft>
              <a:buClr>
                <a:schemeClr val="dk1"/>
              </a:buClr>
              <a:buSzPts val="1100"/>
              <a:buFont typeface="Arial"/>
              <a:buNone/>
            </a:pPr>
            <a:r>
              <a:rPr lang="en-GB" sz="1000" dirty="0">
                <a:solidFill>
                  <a:srgbClr val="808080"/>
                </a:solidFill>
                <a:latin typeface="Montserrat"/>
                <a:ea typeface="Montserrat"/>
                <a:cs typeface="Montserrat"/>
                <a:sym typeface="Montserrat"/>
              </a:rPr>
              <a:t>	             </a:t>
            </a:r>
            <a:r>
              <a:rPr lang="en-GB" sz="1000" dirty="0">
                <a:solidFill>
                  <a:srgbClr val="D4D4D4"/>
                </a:solidFill>
                <a:latin typeface="Montserrat"/>
                <a:ea typeface="Montserrat"/>
                <a:cs typeface="Montserrat"/>
                <a:sym typeface="Montserrat"/>
              </a:rPr>
              <a:t>${ description || 'N/A'  }     </a:t>
            </a:r>
            <a:endParaRPr sz="10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808080"/>
                </a:solidFill>
                <a:latin typeface="Montserrat"/>
                <a:ea typeface="Montserrat"/>
                <a:cs typeface="Montserrat"/>
                <a:sym typeface="Montserrat"/>
              </a:rPr>
              <a:t>              	           &lt;/</a:t>
            </a:r>
            <a:r>
              <a:rPr lang="en-GB" sz="1000" dirty="0">
                <a:solidFill>
                  <a:srgbClr val="569CD6"/>
                </a:solidFill>
                <a:latin typeface="Montserrat"/>
                <a:ea typeface="Montserrat"/>
                <a:cs typeface="Montserrat"/>
                <a:sym typeface="Montserrat"/>
              </a:rPr>
              <a:t>p</a:t>
            </a:r>
            <a:r>
              <a:rPr lang="en-GB" sz="1000" dirty="0">
                <a:solidFill>
                  <a:srgbClr val="808080"/>
                </a:solidFill>
                <a:latin typeface="Montserrat"/>
                <a:ea typeface="Montserrat"/>
                <a:cs typeface="Montserrat"/>
                <a:sym typeface="Montserrat"/>
              </a:rPr>
              <a:t>&gt;</a:t>
            </a:r>
            <a:r>
              <a:rPr lang="en-GB" sz="1000" dirty="0">
                <a:solidFill>
                  <a:srgbClr val="D4D4D4"/>
                </a:solidFill>
                <a:latin typeface="Montserrat"/>
                <a:ea typeface="Montserrat"/>
                <a:cs typeface="Montserrat"/>
                <a:sym typeface="Montserrat"/>
              </a:rPr>
              <a:t>` : '' }</a:t>
            </a:r>
            <a:endParaRPr sz="10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 </a:t>
            </a:r>
            <a:r>
              <a:rPr lang="en-GB" sz="1000" dirty="0" err="1">
                <a:solidFill>
                  <a:srgbClr val="D4D4D4"/>
                </a:solidFill>
                <a:latin typeface="Montserrat"/>
                <a:ea typeface="Montserrat"/>
                <a:cs typeface="Montserrat"/>
                <a:sym typeface="Montserrat"/>
              </a:rPr>
              <a:t>productPrice</a:t>
            </a:r>
            <a:r>
              <a:rPr lang="en-GB" sz="1000" dirty="0">
                <a:solidFill>
                  <a:srgbClr val="D4D4D4"/>
                </a:solidFill>
                <a:latin typeface="Montserrat"/>
                <a:ea typeface="Montserrat"/>
                <a:cs typeface="Montserrat"/>
                <a:sym typeface="Montserrat"/>
              </a:rPr>
              <a:t> ? html`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p</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"price"</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aria-label</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"product price"</a:t>
            </a:r>
            <a:r>
              <a:rPr lang="en-GB" sz="1000" dirty="0">
                <a:solidFill>
                  <a:srgbClr val="808080"/>
                </a:solidFill>
                <a:latin typeface="Montserrat"/>
                <a:ea typeface="Montserrat"/>
                <a:cs typeface="Montserrat"/>
                <a:sym typeface="Montserrat"/>
              </a:rPr>
              <a:t>&gt;</a:t>
            </a:r>
          </a:p>
          <a:p>
            <a:pPr marL="0" lvl="0" indent="0" algn="l" rtl="0">
              <a:lnSpc>
                <a:spcPct val="150000"/>
              </a:lnSpc>
              <a:spcBef>
                <a:spcPts val="0"/>
              </a:spcBef>
              <a:spcAft>
                <a:spcPts val="0"/>
              </a:spcAft>
              <a:buClr>
                <a:schemeClr val="dk1"/>
              </a:buClr>
              <a:buSzPts val="1100"/>
              <a:buFont typeface="Arial"/>
              <a:buNone/>
            </a:pPr>
            <a:r>
              <a:rPr lang="en-GB" sz="1000" dirty="0">
                <a:solidFill>
                  <a:srgbClr val="808080"/>
                </a:solidFill>
                <a:latin typeface="Montserrat"/>
                <a:ea typeface="Montserrat"/>
                <a:cs typeface="Montserrat"/>
                <a:sym typeface="Montserrat"/>
              </a:rPr>
              <a:t>	           </a:t>
            </a:r>
            <a:r>
              <a:rPr lang="en-GB" sz="1000" dirty="0">
                <a:solidFill>
                  <a:srgbClr val="D4D4D4"/>
                </a:solidFill>
                <a:latin typeface="Montserrat"/>
                <a:ea typeface="Montserrat"/>
                <a:cs typeface="Montserrat"/>
                <a:sym typeface="Montserrat"/>
              </a:rPr>
              <a:t>${ </a:t>
            </a:r>
            <a:r>
              <a:rPr lang="en-GB" sz="1000" dirty="0" err="1">
                <a:solidFill>
                  <a:srgbClr val="D4D4D4"/>
                </a:solidFill>
                <a:latin typeface="Montserrat"/>
                <a:ea typeface="Montserrat"/>
                <a:cs typeface="Montserrat"/>
                <a:sym typeface="Montserrat"/>
              </a:rPr>
              <a:t>productPrice</a:t>
            </a:r>
            <a:r>
              <a:rPr lang="en-GB" sz="1000" dirty="0">
                <a:solidFill>
                  <a:srgbClr val="D4D4D4"/>
                </a:solidFill>
                <a:latin typeface="Montserrat"/>
                <a:ea typeface="Montserrat"/>
                <a:cs typeface="Montserrat"/>
                <a:sym typeface="Montserrat"/>
              </a:rPr>
              <a:t> } / kilo</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p</a:t>
            </a:r>
            <a:r>
              <a:rPr lang="en-GB" sz="1000" dirty="0">
                <a:solidFill>
                  <a:srgbClr val="808080"/>
                </a:solidFill>
                <a:latin typeface="Montserrat"/>
                <a:ea typeface="Montserrat"/>
                <a:cs typeface="Montserrat"/>
                <a:sym typeface="Montserrat"/>
              </a:rPr>
              <a:t>&gt;</a:t>
            </a:r>
            <a:r>
              <a:rPr lang="en-GB" sz="1000" dirty="0">
                <a:solidFill>
                  <a:srgbClr val="D4D4D4"/>
                </a:solidFill>
                <a:latin typeface="Montserrat"/>
                <a:ea typeface="Montserrat"/>
                <a:cs typeface="Montserrat"/>
                <a:sym typeface="Montserrat"/>
              </a:rPr>
              <a:t>` : '' }</a:t>
            </a:r>
            <a:endParaRPr sz="10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div</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lvl="0">
              <a:lnSpc>
                <a:spcPct val="150000"/>
              </a:lnSpc>
              <a:buClr>
                <a:schemeClr val="dk1"/>
              </a:buClr>
              <a:buSzPts val="1100"/>
            </a:pPr>
            <a:r>
              <a:rPr lang="en-GB" sz="1000" dirty="0">
                <a:solidFill>
                  <a:srgbClr val="808080"/>
                </a:solidFill>
                <a:latin typeface="Montserrat"/>
                <a:ea typeface="Montserrat"/>
                <a:cs typeface="Montserrat"/>
                <a:sym typeface="Montserrat"/>
              </a:rPr>
              <a:t>                  &lt;/</a:t>
            </a:r>
            <a:r>
              <a:rPr lang="en-GB" sz="1000" dirty="0">
                <a:solidFill>
                  <a:srgbClr val="569CD6"/>
                </a:solidFill>
                <a:latin typeface="Montserrat"/>
                <a:ea typeface="Montserrat"/>
                <a:cs typeface="Montserrat"/>
                <a:sym typeface="Montserrat"/>
              </a:rPr>
              <a:t>div</a:t>
            </a:r>
            <a:r>
              <a:rPr lang="en-GB" sz="1000" dirty="0">
                <a:solidFill>
                  <a:srgbClr val="808080"/>
                </a:solidFill>
                <a:latin typeface="Montserrat"/>
                <a:ea typeface="Montserrat"/>
                <a:cs typeface="Montserrat"/>
                <a:sym typeface="Montserrat"/>
              </a:rPr>
              <a:t>&gt; </a:t>
            </a:r>
            <a:r>
              <a:rPr lang="en-GB" sz="1000" dirty="0">
                <a:solidFill>
                  <a:schemeClr val="bg1"/>
                </a:solidFill>
                <a:latin typeface="Montserrat"/>
                <a:ea typeface="Montserrat"/>
                <a:cs typeface="Montserrat"/>
                <a:sym typeface="Montserrat"/>
              </a:rPr>
              <a:t>` </a:t>
            </a:r>
          </a:p>
          <a:p>
            <a:pPr lvl="0">
              <a:lnSpc>
                <a:spcPct val="150000"/>
              </a:lnSpc>
              <a:buClr>
                <a:schemeClr val="dk1"/>
              </a:buClr>
              <a:buSzPts val="1100"/>
            </a:pPr>
            <a:r>
              <a:rPr lang="en-GB" sz="1200" dirty="0">
                <a:solidFill>
                  <a:schemeClr val="bg1"/>
                </a:solidFill>
                <a:latin typeface="Montserrat"/>
                <a:ea typeface="Montserrat"/>
                <a:cs typeface="Montserrat"/>
                <a:sym typeface="Montserrat"/>
              </a:rPr>
              <a:t>}</a:t>
            </a:r>
            <a:endParaRPr sz="1200"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2294408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Google Shape;720;p115"/>
          <p:cNvSpPr txBox="1">
            <a:spLocks noGrp="1"/>
          </p:cNvSpPr>
          <p:nvPr>
            <p:ph type="ctrTitle"/>
          </p:nvPr>
        </p:nvSpPr>
        <p:spPr>
          <a:xfrm>
            <a:off x="311700" y="825275"/>
            <a:ext cx="8520600" cy="8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rgbClr val="FFFFFF"/>
                </a:solidFill>
                <a:latin typeface="Montserrat"/>
                <a:ea typeface="Montserrat"/>
                <a:cs typeface="Montserrat"/>
                <a:sym typeface="Montserrat"/>
              </a:rPr>
              <a:t>lit-element</a:t>
            </a:r>
            <a:endParaRPr b="1" dirty="0">
              <a:solidFill>
                <a:srgbClr val="FFFFFF"/>
              </a:solidFill>
              <a:latin typeface="Montserrat"/>
              <a:ea typeface="Montserrat"/>
              <a:cs typeface="Montserrat"/>
              <a:sym typeface="Montserrat"/>
            </a:endParaRPr>
          </a:p>
        </p:txBody>
      </p:sp>
      <p:sp>
        <p:nvSpPr>
          <p:cNvPr id="721" name="Google Shape;721;p115"/>
          <p:cNvSpPr txBox="1">
            <a:spLocks noGrp="1"/>
          </p:cNvSpPr>
          <p:nvPr>
            <p:ph type="subTitle" idx="1"/>
          </p:nvPr>
        </p:nvSpPr>
        <p:spPr>
          <a:xfrm>
            <a:off x="311700" y="4673429"/>
            <a:ext cx="3694800" cy="373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sz="1200" b="1" dirty="0">
                <a:solidFill>
                  <a:schemeClr val="tx1"/>
                </a:solidFill>
                <a:latin typeface="Montserrat"/>
                <a:ea typeface="Montserrat"/>
                <a:cs typeface="Montserrat"/>
                <a:sym typeface="Montserrat"/>
              </a:rPr>
              <a:t>Check out:</a:t>
            </a:r>
            <a:r>
              <a:rPr lang="en-GB" sz="1200" dirty="0">
                <a:solidFill>
                  <a:schemeClr val="tx1"/>
                </a:solidFill>
                <a:latin typeface="Montserrat"/>
                <a:ea typeface="Montserrat"/>
                <a:cs typeface="Montserrat"/>
                <a:sym typeface="Montserrat"/>
              </a:rPr>
              <a:t> https://youtu.be/ypPRdtjGooc </a:t>
            </a:r>
            <a:endParaRPr sz="1200" dirty="0">
              <a:solidFill>
                <a:schemeClr val="tx1"/>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3A7783CA-E7C2-4EEF-B7E4-20C25F9136D6}"/>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pic>
        <p:nvPicPr>
          <p:cNvPr id="3" name="Picture 2">
            <a:extLst>
              <a:ext uri="{FF2B5EF4-FFF2-40B4-BE49-F238E27FC236}">
                <a16:creationId xmlns:a16="http://schemas.microsoft.com/office/drawing/2014/main" id="{5F1D335B-53D0-46A7-BE7D-D929266BCE90}"/>
              </a:ext>
            </a:extLst>
          </p:cNvPr>
          <p:cNvPicPr>
            <a:picLocks noChangeAspect="1"/>
          </p:cNvPicPr>
          <p:nvPr/>
        </p:nvPicPr>
        <p:blipFill>
          <a:blip r:embed="rId3"/>
          <a:stretch>
            <a:fillRect/>
          </a:stretch>
        </p:blipFill>
        <p:spPr>
          <a:xfrm>
            <a:off x="0" y="-1482"/>
            <a:ext cx="9144000" cy="4434197"/>
          </a:xfrm>
          <a:prstGeom prst="rect">
            <a:avLst/>
          </a:prstGeom>
        </p:spPr>
      </p:pic>
    </p:spTree>
    <p:extLst>
      <p:ext uri="{BB962C8B-B14F-4D97-AF65-F5344CB8AC3E}">
        <p14:creationId xmlns:p14="http://schemas.microsoft.com/office/powerpoint/2010/main" val="204622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122" name="Google Shape;122;p21"/>
          <p:cNvSpPr/>
          <p:nvPr/>
        </p:nvSpPr>
        <p:spPr>
          <a:xfrm>
            <a:off x="0" y="0"/>
            <a:ext cx="9144000" cy="5143500"/>
          </a:xfrm>
          <a:prstGeom prst="rect">
            <a:avLst/>
          </a:prstGeom>
          <a:solidFill>
            <a:srgbClr val="FFFFFF">
              <a:alpha val="49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What’s missing:</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124" name="Google Shape;12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Montserrat"/>
              <a:ea typeface="Montserrat"/>
              <a:cs typeface="Montserrat"/>
              <a:sym typeface="Montserrat"/>
            </a:endParaRPr>
          </a:p>
          <a:p>
            <a:pPr marL="457200" lvl="0" indent="-317500" algn="l" rtl="0">
              <a:lnSpc>
                <a:spcPct val="150000"/>
              </a:lnSpc>
              <a:spcBef>
                <a:spcPts val="160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Actual </a:t>
            </a:r>
            <a:r>
              <a:rPr lang="en-GB" b="1">
                <a:solidFill>
                  <a:srgbClr val="808080"/>
                </a:solidFill>
                <a:latin typeface="Montserrat"/>
                <a:ea typeface="Montserrat"/>
                <a:cs typeface="Montserrat"/>
                <a:sym typeface="Montserrat"/>
              </a:rPr>
              <a:t>style encapsulation</a:t>
            </a:r>
            <a:r>
              <a:rPr lang="en-GB">
                <a:solidFill>
                  <a:srgbClr val="808080"/>
                </a:solidFill>
                <a:latin typeface="Montserrat"/>
                <a:ea typeface="Montserrat"/>
                <a:cs typeface="Montserrat"/>
                <a:sym typeface="Montserrat"/>
              </a:rPr>
              <a:t> (nothing leaks in or out without being explicitly allowed)</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Ways of </a:t>
            </a:r>
            <a:r>
              <a:rPr lang="en-GB" b="1">
                <a:solidFill>
                  <a:srgbClr val="808080"/>
                </a:solidFill>
                <a:latin typeface="Montserrat"/>
                <a:ea typeface="Montserrat"/>
                <a:cs typeface="Montserrat"/>
                <a:sym typeface="Montserrat"/>
              </a:rPr>
              <a:t>allowing some styling</a:t>
            </a:r>
            <a:r>
              <a:rPr lang="en-GB">
                <a:solidFill>
                  <a:srgbClr val="808080"/>
                </a:solidFill>
                <a:latin typeface="Montserrat"/>
                <a:ea typeface="Montserrat"/>
                <a:cs typeface="Montserrat"/>
                <a:sym typeface="Montserrat"/>
              </a:rPr>
              <a:t> of these </a:t>
            </a:r>
            <a:r>
              <a:rPr lang="en-GB" b="1">
                <a:solidFill>
                  <a:srgbClr val="808080"/>
                </a:solidFill>
                <a:latin typeface="Montserrat"/>
                <a:ea typeface="Montserrat"/>
                <a:cs typeface="Montserrat"/>
                <a:sym typeface="Montserrat"/>
              </a:rPr>
              <a:t>elements</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Be able to </a:t>
            </a:r>
            <a:r>
              <a:rPr lang="en-GB" b="1">
                <a:solidFill>
                  <a:srgbClr val="808080"/>
                </a:solidFill>
                <a:latin typeface="Montserrat"/>
                <a:ea typeface="Montserrat"/>
                <a:cs typeface="Montserrat"/>
                <a:sym typeface="Montserrat"/>
              </a:rPr>
              <a:t>use elements across teams</a:t>
            </a:r>
            <a:r>
              <a:rPr lang="en-GB">
                <a:solidFill>
                  <a:srgbClr val="808080"/>
                </a:solidFill>
                <a:latin typeface="Montserrat"/>
                <a:ea typeface="Montserrat"/>
                <a:cs typeface="Montserrat"/>
                <a:sym typeface="Montserrat"/>
              </a:rPr>
              <a:t> using different frameworks (or none)</a:t>
            </a:r>
            <a:endParaRPr>
              <a:solidFill>
                <a:srgbClr val="808080"/>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000000"/>
              </a:buClr>
              <a:buSzPts val="1400"/>
              <a:buFont typeface="Montserrat"/>
              <a:buChar char="●"/>
            </a:pPr>
            <a:r>
              <a:rPr lang="en-GB" b="1">
                <a:solidFill>
                  <a:srgbClr val="000000"/>
                </a:solidFill>
                <a:latin typeface="Montserrat"/>
                <a:ea typeface="Montserrat"/>
                <a:cs typeface="Montserrat"/>
                <a:sym typeface="Montserrat"/>
              </a:rPr>
              <a:t>Create elements declaratively</a:t>
            </a:r>
            <a:r>
              <a:rPr lang="en-GB">
                <a:solidFill>
                  <a:srgbClr val="000000"/>
                </a:solidFill>
                <a:latin typeface="Montserrat"/>
                <a:ea typeface="Montserrat"/>
                <a:cs typeface="Montserrat"/>
                <a:sym typeface="Montserrat"/>
              </a:rPr>
              <a:t>, but still use </a:t>
            </a:r>
            <a:r>
              <a:rPr lang="en-GB" b="1">
                <a:solidFill>
                  <a:srgbClr val="000000"/>
                </a:solidFill>
                <a:latin typeface="Montserrat"/>
                <a:ea typeface="Montserrat"/>
                <a:cs typeface="Montserrat"/>
                <a:sym typeface="Montserrat"/>
              </a:rPr>
              <a:t>JS</a:t>
            </a:r>
            <a:r>
              <a:rPr lang="en-GB">
                <a:solidFill>
                  <a:srgbClr val="000000"/>
                </a:solidFill>
                <a:latin typeface="Montserrat"/>
                <a:ea typeface="Montserrat"/>
                <a:cs typeface="Montserrat"/>
                <a:sym typeface="Montserrat"/>
              </a:rPr>
              <a:t> when needed (to filter lists etc) or hook up bindings - maybe something like JSX - we want flexibility, and not another templating language </a:t>
            </a:r>
            <a:endParaRPr>
              <a:solidFill>
                <a:srgbClr val="000000"/>
              </a:solidFill>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lnSpc>
                <a:spcPct val="150000"/>
              </a:lnSpc>
              <a:spcBef>
                <a:spcPts val="1600"/>
              </a:spcBef>
              <a:spcAft>
                <a:spcPts val="160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6CE1278D-4E78-40E3-A54C-E792AE388C0D}"/>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4098" name="Picture 2" descr="assorted-colored cactus">
            <a:extLst>
              <a:ext uri="{FF2B5EF4-FFF2-40B4-BE49-F238E27FC236}">
                <a16:creationId xmlns:a16="http://schemas.microsoft.com/office/drawing/2014/main" id="{8467B73C-18F3-43A8-AC2A-E443BCF8498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15931"/>
          <a:stretch/>
        </p:blipFill>
        <p:spPr bwMode="auto">
          <a:xfrm>
            <a:off x="1" y="-1"/>
            <a:ext cx="9144000" cy="5126959"/>
          </a:xfrm>
          <a:prstGeom prst="rect">
            <a:avLst/>
          </a:prstGeom>
          <a:noFill/>
          <a:extLst>
            <a:ext uri="{909E8E84-426E-40DD-AFC4-6F175D3DCCD1}">
              <a14:hiddenFill xmlns:a14="http://schemas.microsoft.com/office/drawing/2010/main">
                <a:solidFill>
                  <a:srgbClr val="FFFFFF"/>
                </a:solidFill>
              </a14:hiddenFill>
            </a:ext>
          </a:extLst>
        </p:spPr>
      </p:pic>
      <p:sp>
        <p:nvSpPr>
          <p:cNvPr id="740" name="Google Shape;740;p118"/>
          <p:cNvSpPr txBox="1">
            <a:spLocks noGrp="1"/>
          </p:cNvSpPr>
          <p:nvPr>
            <p:ph type="title"/>
          </p:nvPr>
        </p:nvSpPr>
        <p:spPr>
          <a:xfrm>
            <a:off x="311700" y="1574850"/>
            <a:ext cx="8520600" cy="9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dirty="0">
                <a:latin typeface="Montserrat"/>
                <a:ea typeface="Montserrat"/>
                <a:cs typeface="Montserrat"/>
                <a:sym typeface="Montserrat"/>
              </a:rPr>
              <a:t>CSS Shadow Parts</a:t>
            </a:r>
            <a:endParaRPr b="1" dirty="0">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GB" dirty="0">
                <a:latin typeface="Montserrat"/>
                <a:ea typeface="Montserrat"/>
                <a:cs typeface="Montserrat"/>
                <a:sym typeface="Montserrat"/>
              </a:rPr>
              <a:t>::part()</a:t>
            </a:r>
            <a:endParaRPr b="1"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4" name="Google Shape;721;p115">
            <a:extLst>
              <a:ext uri="{FF2B5EF4-FFF2-40B4-BE49-F238E27FC236}">
                <a16:creationId xmlns:a16="http://schemas.microsoft.com/office/drawing/2014/main" id="{BFA860CB-F4CA-4379-9E80-45AD7EE53B0D}"/>
              </a:ext>
            </a:extLst>
          </p:cNvPr>
          <p:cNvSpPr txBox="1">
            <a:spLocks/>
          </p:cNvSpPr>
          <p:nvPr/>
        </p:nvSpPr>
        <p:spPr>
          <a:xfrm>
            <a:off x="311699" y="4673429"/>
            <a:ext cx="4972569"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rgbClr val="000000"/>
              </a:buClr>
              <a:buSzPts val="1100"/>
              <a:buFont typeface="Arial"/>
              <a:buNone/>
            </a:pPr>
            <a:r>
              <a:rPr lang="en-US" sz="1200" b="1" dirty="0">
                <a:solidFill>
                  <a:schemeClr val="tx1"/>
                </a:solidFill>
                <a:latin typeface="Montserrat"/>
                <a:ea typeface="Montserrat"/>
                <a:cs typeface="Montserrat"/>
                <a:sym typeface="Montserrat"/>
              </a:rPr>
              <a:t>Check out:</a:t>
            </a:r>
            <a:r>
              <a:rPr lang="en-US" sz="1200" dirty="0">
                <a:solidFill>
                  <a:schemeClr val="tx1"/>
                </a:solidFill>
                <a:latin typeface="Montserrat"/>
                <a:ea typeface="Montserrat"/>
                <a:cs typeface="Montserrat"/>
                <a:sym typeface="Montserrat"/>
              </a:rPr>
              <a:t> </a:t>
            </a:r>
            <a:r>
              <a:rPr lang="en-US" sz="1200" dirty="0">
                <a:solidFill>
                  <a:schemeClr val="tx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https://meowni.ca/posts/part-theme-explainer/ </a:t>
            </a:r>
            <a:endParaRPr lang="en-US" sz="1200" dirty="0">
              <a:solidFill>
                <a:schemeClr val="tx1"/>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D70BB09D-0D24-4B12-A35D-5D115FCDBB44}"/>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49"/>
        <p:cNvGrpSpPr/>
        <p:nvPr/>
      </p:nvGrpSpPr>
      <p:grpSpPr>
        <a:xfrm>
          <a:off x="0" y="0"/>
          <a:ext cx="0" cy="0"/>
          <a:chOff x="0" y="0"/>
          <a:chExt cx="0" cy="0"/>
        </a:xfrm>
      </p:grpSpPr>
      <p:sp>
        <p:nvSpPr>
          <p:cNvPr id="750" name="Google Shape;750;p120"/>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Montserrat"/>
                <a:ea typeface="Montserrat"/>
                <a:cs typeface="Montserrat"/>
                <a:sym typeface="Montserrat"/>
              </a:rPr>
              <a:t>::part </a:t>
            </a:r>
            <a:endParaRPr dirty="0">
              <a:solidFill>
                <a:srgbClr val="FFFFFF"/>
              </a:solidFill>
              <a:latin typeface="Montserrat"/>
              <a:ea typeface="Montserrat"/>
              <a:cs typeface="Montserrat"/>
              <a:sym typeface="Montserrat"/>
            </a:endParaRPr>
          </a:p>
        </p:txBody>
      </p:sp>
      <p:sp>
        <p:nvSpPr>
          <p:cNvPr id="751" name="Google Shape;751;p120"/>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a:lnSpc>
                <a:spcPct val="200000"/>
              </a:lnSpc>
            </a:pPr>
            <a:r>
              <a:rPr lang="en-US" dirty="0">
                <a:solidFill>
                  <a:srgbClr val="5490C2"/>
                </a:solidFill>
                <a:latin typeface="Montserrat" panose="020B0604020202020204" charset="0"/>
              </a:rPr>
              <a:t>&lt;x-foo&gt;</a:t>
            </a:r>
          </a:p>
          <a:p>
            <a:pPr>
              <a:lnSpc>
                <a:spcPct val="200000"/>
              </a:lnSpc>
            </a:pPr>
            <a:r>
              <a:rPr lang="en-US" dirty="0">
                <a:solidFill>
                  <a:schemeClr val="bg1"/>
                </a:solidFill>
                <a:latin typeface="Montserrat" panose="020B0604020202020204" charset="0"/>
              </a:rPr>
              <a:t>  #shadow-root</a:t>
            </a:r>
          </a:p>
          <a:p>
            <a:pPr>
              <a:lnSpc>
                <a:spcPct val="200000"/>
              </a:lnSpc>
            </a:pPr>
            <a:r>
              <a:rPr lang="en-US" dirty="0">
                <a:latin typeface="Montserrat" panose="020B0604020202020204" charset="0"/>
              </a:rPr>
              <a:t> </a:t>
            </a:r>
            <a:r>
              <a:rPr lang="en-US" dirty="0">
                <a:solidFill>
                  <a:srgbClr val="5490C2"/>
                </a:solidFill>
                <a:latin typeface="Montserrat" panose="020B0604020202020204" charset="0"/>
              </a:rPr>
              <a:t> &lt;div </a:t>
            </a:r>
            <a:r>
              <a:rPr lang="en-US" dirty="0">
                <a:solidFill>
                  <a:srgbClr val="8FC5E2"/>
                </a:solidFill>
                <a:latin typeface="Montserrat" panose="020B0604020202020204" charset="0"/>
              </a:rPr>
              <a:t>part</a:t>
            </a:r>
            <a:r>
              <a:rPr lang="en-US" dirty="0">
                <a:solidFill>
                  <a:schemeClr val="bg1"/>
                </a:solidFill>
                <a:latin typeface="Montserrat" panose="020B0604020202020204" charset="0"/>
              </a:rPr>
              <a:t>=</a:t>
            </a:r>
            <a:r>
              <a:rPr lang="en-US" dirty="0">
                <a:solidFill>
                  <a:srgbClr val="C68D75"/>
                </a:solidFill>
                <a:latin typeface="Montserrat" panose="020B0604020202020204" charset="0"/>
              </a:rPr>
              <a:t>"some-box"</a:t>
            </a:r>
            <a:r>
              <a:rPr lang="en-US" dirty="0">
                <a:solidFill>
                  <a:srgbClr val="5490C2"/>
                </a:solidFill>
                <a:latin typeface="Montserrat" panose="020B0604020202020204" charset="0"/>
              </a:rPr>
              <a:t>&gt;&lt;span&gt;</a:t>
            </a:r>
            <a:r>
              <a:rPr lang="en-US" dirty="0">
                <a:solidFill>
                  <a:schemeClr val="bg1"/>
                </a:solidFill>
                <a:latin typeface="Montserrat" panose="020B0604020202020204" charset="0"/>
              </a:rPr>
              <a:t>...</a:t>
            </a:r>
            <a:r>
              <a:rPr lang="en-US" dirty="0">
                <a:solidFill>
                  <a:srgbClr val="5490C2"/>
                </a:solidFill>
                <a:latin typeface="Montserrat" panose="020B0604020202020204" charset="0"/>
              </a:rPr>
              <a:t>&lt;/span&gt;&lt;/div&gt;</a:t>
            </a:r>
          </a:p>
          <a:p>
            <a:pPr>
              <a:lnSpc>
                <a:spcPct val="200000"/>
              </a:lnSpc>
            </a:pPr>
            <a:r>
              <a:rPr lang="en-US" dirty="0">
                <a:latin typeface="Montserrat" panose="020B0604020202020204" charset="0"/>
              </a:rPr>
              <a:t>  </a:t>
            </a:r>
            <a:r>
              <a:rPr lang="en-US" dirty="0">
                <a:solidFill>
                  <a:srgbClr val="5490C2"/>
                </a:solidFill>
                <a:latin typeface="Montserrat" panose="020B0604020202020204" charset="0"/>
              </a:rPr>
              <a:t>&lt;input </a:t>
            </a:r>
            <a:r>
              <a:rPr lang="en-US" dirty="0">
                <a:solidFill>
                  <a:srgbClr val="8FC5E2"/>
                </a:solidFill>
                <a:latin typeface="Montserrat" panose="020B0604020202020204" charset="0"/>
              </a:rPr>
              <a:t>part</a:t>
            </a:r>
            <a:r>
              <a:rPr lang="en-US" dirty="0">
                <a:solidFill>
                  <a:schemeClr val="bg1"/>
                </a:solidFill>
                <a:latin typeface="Montserrat" panose="020B0604020202020204" charset="0"/>
              </a:rPr>
              <a:t>=</a:t>
            </a:r>
            <a:r>
              <a:rPr lang="en-US" dirty="0">
                <a:solidFill>
                  <a:srgbClr val="C68D75"/>
                </a:solidFill>
                <a:latin typeface="Montserrat" panose="020B0604020202020204" charset="0"/>
              </a:rPr>
              <a:t>"some-input"</a:t>
            </a:r>
            <a:r>
              <a:rPr lang="en-US" dirty="0">
                <a:solidFill>
                  <a:srgbClr val="5490C2"/>
                </a:solidFill>
                <a:latin typeface="Montserrat" panose="020B0604020202020204" charset="0"/>
              </a:rPr>
              <a:t>&gt;</a:t>
            </a:r>
          </a:p>
          <a:p>
            <a:pPr>
              <a:lnSpc>
                <a:spcPct val="200000"/>
              </a:lnSpc>
            </a:pPr>
            <a:r>
              <a:rPr lang="en-US" dirty="0">
                <a:latin typeface="Montserrat" panose="020B0604020202020204" charset="0"/>
              </a:rPr>
              <a:t>   </a:t>
            </a:r>
            <a:r>
              <a:rPr lang="en-US" dirty="0">
                <a:solidFill>
                  <a:srgbClr val="5490C2"/>
                </a:solidFill>
                <a:latin typeface="Montserrat" panose="020B0604020202020204" charset="0"/>
              </a:rPr>
              <a:t>&lt;div&gt;</a:t>
            </a:r>
            <a:r>
              <a:rPr lang="en-US" dirty="0">
                <a:solidFill>
                  <a:schemeClr val="bg1"/>
                </a:solidFill>
                <a:latin typeface="Montserrat" panose="020B0604020202020204" charset="0"/>
              </a:rPr>
              <a:t>...</a:t>
            </a:r>
            <a:r>
              <a:rPr lang="en-US" dirty="0">
                <a:solidFill>
                  <a:srgbClr val="5490C2"/>
                </a:solidFill>
                <a:latin typeface="Montserrat" panose="020B0604020202020204" charset="0"/>
              </a:rPr>
              <a:t>&lt;/div&gt;</a:t>
            </a:r>
            <a:r>
              <a:rPr lang="en-US" dirty="0">
                <a:latin typeface="Montserrat" panose="020B0604020202020204" charset="0"/>
              </a:rPr>
              <a:t> </a:t>
            </a:r>
            <a:r>
              <a:rPr lang="en-US" dirty="0">
                <a:solidFill>
                  <a:schemeClr val="bg1"/>
                </a:solidFill>
                <a:latin typeface="Montserrat" panose="020B0604020202020204" charset="0"/>
              </a:rPr>
              <a:t>/* not </a:t>
            </a:r>
            <a:r>
              <a:rPr lang="en-US" dirty="0" err="1">
                <a:solidFill>
                  <a:schemeClr val="bg1"/>
                </a:solidFill>
                <a:latin typeface="Montserrat" panose="020B0604020202020204" charset="0"/>
              </a:rPr>
              <a:t>styleable</a:t>
            </a:r>
            <a:endParaRPr lang="en-US" dirty="0">
              <a:solidFill>
                <a:schemeClr val="bg1"/>
              </a:solidFill>
              <a:latin typeface="Montserrat" panose="020B0604020202020204" charset="0"/>
            </a:endParaRPr>
          </a:p>
          <a:p>
            <a:pPr>
              <a:lnSpc>
                <a:spcPct val="200000"/>
              </a:lnSpc>
            </a:pPr>
            <a:r>
              <a:rPr lang="en-US" dirty="0">
                <a:solidFill>
                  <a:srgbClr val="5490C2"/>
                </a:solidFill>
                <a:latin typeface="Montserrat" panose="020B0604020202020204" charset="0"/>
              </a:rPr>
              <a:t>&lt;/x-foo&gt;</a:t>
            </a:r>
          </a:p>
          <a:p>
            <a:pPr>
              <a:lnSpc>
                <a:spcPct val="200000"/>
              </a:lnSpc>
            </a:pPr>
            <a:endParaRPr lang="en-US" dirty="0">
              <a:solidFill>
                <a:srgbClr val="5490C2"/>
              </a:solidFill>
              <a:latin typeface="Montserrat" panose="020B0604020202020204" charset="0"/>
            </a:endParaRPr>
          </a:p>
          <a:p>
            <a:pPr marL="0" lvl="0" indent="0" algn="l" rtl="0">
              <a:spcBef>
                <a:spcPts val="1000"/>
              </a:spcBef>
              <a:spcAft>
                <a:spcPts val="0"/>
              </a:spcAft>
              <a:buClr>
                <a:schemeClr val="dk1"/>
              </a:buClr>
              <a:buSzPts val="1100"/>
              <a:buFont typeface="Arial"/>
              <a:buNone/>
            </a:pPr>
            <a:endParaRPr sz="1100" dirty="0">
              <a:solidFill>
                <a:schemeClr val="dk1"/>
              </a:solidFill>
            </a:endParaRPr>
          </a:p>
          <a:p>
            <a:pPr marL="0" lvl="0" indent="0" algn="l" rtl="0">
              <a:lnSpc>
                <a:spcPct val="150000"/>
              </a:lnSpc>
              <a:spcBef>
                <a:spcPts val="0"/>
              </a:spcBef>
              <a:spcAft>
                <a:spcPts val="0"/>
              </a:spcAft>
              <a:buNone/>
            </a:pPr>
            <a:endParaRPr dirty="0">
              <a:solidFill>
                <a:srgbClr val="D4D4D4"/>
              </a:solidFill>
              <a:latin typeface="Montserrat"/>
              <a:ea typeface="Montserrat"/>
              <a:cs typeface="Montserrat"/>
              <a:sym typeface="Montserrat"/>
            </a:endParaRPr>
          </a:p>
        </p:txBody>
      </p:sp>
      <p:sp>
        <p:nvSpPr>
          <p:cNvPr id="4" name="Google Shape;721;p115">
            <a:extLst>
              <a:ext uri="{FF2B5EF4-FFF2-40B4-BE49-F238E27FC236}">
                <a16:creationId xmlns:a16="http://schemas.microsoft.com/office/drawing/2014/main" id="{61A1BBD2-C398-42CC-BC32-9DA6032D1257}"/>
              </a:ext>
            </a:extLst>
          </p:cNvPr>
          <p:cNvSpPr txBox="1">
            <a:spLocks/>
          </p:cNvSpPr>
          <p:nvPr/>
        </p:nvSpPr>
        <p:spPr>
          <a:xfrm>
            <a:off x="311699" y="4673429"/>
            <a:ext cx="4972569"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rgbClr val="000000"/>
              </a:buClr>
              <a:buSzPts val="1100"/>
              <a:buFont typeface="Arial"/>
              <a:buNone/>
            </a:pPr>
            <a:r>
              <a:rPr lang="en-US" sz="1200" b="1" dirty="0">
                <a:solidFill>
                  <a:schemeClr val="bg1"/>
                </a:solidFill>
                <a:latin typeface="Montserrat"/>
                <a:ea typeface="Montserrat"/>
                <a:cs typeface="Montserrat"/>
                <a:sym typeface="Montserrat"/>
              </a:rPr>
              <a:t>Check out:</a:t>
            </a:r>
            <a:r>
              <a:rPr lang="en-US" sz="1200" dirty="0">
                <a:solidFill>
                  <a:schemeClr val="bg1"/>
                </a:solidFill>
                <a:latin typeface="Montserrat"/>
                <a:ea typeface="Montserrat"/>
                <a:cs typeface="Montserrat"/>
                <a:sym typeface="Montserrat"/>
              </a:rPr>
              <a:t> </a:t>
            </a:r>
            <a:r>
              <a:rPr lang="en-US" sz="1200" dirty="0">
                <a:solidFill>
                  <a:schemeClr val="bg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https://meowni.ca/posts/part-theme-explainer/ </a:t>
            </a:r>
            <a:endParaRPr lang="en-US" sz="1200" dirty="0">
              <a:solidFill>
                <a:schemeClr val="bg1"/>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AAF36382-E913-4790-83F2-3F5230842179}"/>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49"/>
        <p:cNvGrpSpPr/>
        <p:nvPr/>
      </p:nvGrpSpPr>
      <p:grpSpPr>
        <a:xfrm>
          <a:off x="0" y="0"/>
          <a:ext cx="0" cy="0"/>
          <a:chOff x="0" y="0"/>
          <a:chExt cx="0" cy="0"/>
        </a:xfrm>
      </p:grpSpPr>
      <p:sp>
        <p:nvSpPr>
          <p:cNvPr id="750" name="Google Shape;750;p120"/>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Montserrat"/>
                <a:ea typeface="Montserrat"/>
                <a:cs typeface="Montserrat"/>
                <a:sym typeface="Montserrat"/>
              </a:rPr>
              <a:t>::part </a:t>
            </a:r>
            <a:endParaRPr dirty="0">
              <a:solidFill>
                <a:srgbClr val="FFFFFF"/>
              </a:solidFill>
              <a:latin typeface="Montserrat"/>
              <a:ea typeface="Montserrat"/>
              <a:cs typeface="Montserrat"/>
              <a:sym typeface="Montserrat"/>
            </a:endParaRPr>
          </a:p>
        </p:txBody>
      </p:sp>
      <p:sp>
        <p:nvSpPr>
          <p:cNvPr id="751" name="Google Shape;751;p120"/>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a:lnSpc>
                <a:spcPct val="200000"/>
              </a:lnSpc>
            </a:pPr>
            <a:r>
              <a:rPr lang="en-US" sz="1800" dirty="0">
                <a:solidFill>
                  <a:schemeClr val="bg1"/>
                </a:solidFill>
                <a:latin typeface="Montserrat" panose="020B0604020202020204" charset="0"/>
              </a:rPr>
              <a:t>At a document which has</a:t>
            </a:r>
            <a:r>
              <a:rPr lang="en-US" sz="1800" dirty="0">
                <a:solidFill>
                  <a:schemeClr val="bg2"/>
                </a:solidFill>
                <a:latin typeface="Montserrat" panose="020B0604020202020204" charset="0"/>
              </a:rPr>
              <a:t> </a:t>
            </a:r>
            <a:r>
              <a:rPr lang="en-US" sz="1800" dirty="0">
                <a:solidFill>
                  <a:srgbClr val="5490C2"/>
                </a:solidFill>
                <a:latin typeface="Montserrat" panose="020B0604020202020204" charset="0"/>
              </a:rPr>
              <a:t>&lt;x-foo&gt;</a:t>
            </a:r>
            <a:r>
              <a:rPr lang="en-US" sz="1800" dirty="0">
                <a:solidFill>
                  <a:schemeClr val="bg1"/>
                </a:solidFill>
                <a:latin typeface="Montserrat" panose="020B0604020202020204" charset="0"/>
              </a:rPr>
              <a:t>:</a:t>
            </a:r>
            <a:r>
              <a:rPr lang="en-US" sz="1800" dirty="0">
                <a:solidFill>
                  <a:srgbClr val="5490C2"/>
                </a:solidFill>
                <a:latin typeface="Montserrat" panose="020B0604020202020204" charset="0"/>
              </a:rPr>
              <a:t> </a:t>
            </a:r>
            <a:endParaRPr lang="en-US" sz="1800" dirty="0">
              <a:solidFill>
                <a:schemeClr val="bg2"/>
              </a:solidFill>
              <a:latin typeface="Montserrat" panose="020B0604020202020204" charset="0"/>
            </a:endParaRPr>
          </a:p>
          <a:p>
            <a:pPr>
              <a:lnSpc>
                <a:spcPct val="300000"/>
              </a:lnSpc>
            </a:pPr>
            <a:r>
              <a:rPr lang="en-US" dirty="0">
                <a:solidFill>
                  <a:srgbClr val="C68D75"/>
                </a:solidFill>
                <a:latin typeface="Montserrat" panose="020B0604020202020204" charset="0"/>
              </a:rPr>
              <a:t>x-foo</a:t>
            </a:r>
            <a:r>
              <a:rPr lang="en-US" dirty="0">
                <a:solidFill>
                  <a:schemeClr val="bg1"/>
                </a:solidFill>
                <a:latin typeface="Montserrat" panose="020B0604020202020204" charset="0"/>
              </a:rPr>
              <a:t>::part(</a:t>
            </a:r>
            <a:r>
              <a:rPr lang="en-US" dirty="0">
                <a:solidFill>
                  <a:srgbClr val="C68D75"/>
                </a:solidFill>
                <a:latin typeface="Montserrat" panose="020B0604020202020204" charset="0"/>
              </a:rPr>
              <a:t>some-box</a:t>
            </a:r>
            <a:r>
              <a:rPr lang="en-US" dirty="0">
                <a:solidFill>
                  <a:schemeClr val="bg1"/>
                </a:solidFill>
                <a:latin typeface="Montserrat" panose="020B0604020202020204" charset="0"/>
              </a:rPr>
              <a:t>) </a:t>
            </a:r>
            <a:r>
              <a:rPr lang="en-US" dirty="0">
                <a:solidFill>
                  <a:srgbClr val="C68D75"/>
                </a:solidFill>
                <a:latin typeface="Montserrat" panose="020B0604020202020204" charset="0"/>
              </a:rPr>
              <a:t>{ </a:t>
            </a:r>
            <a:r>
              <a:rPr lang="en-US" dirty="0">
                <a:solidFill>
                  <a:schemeClr val="bg1"/>
                </a:solidFill>
                <a:latin typeface="Montserrat" panose="020B0604020202020204" charset="0"/>
              </a:rPr>
              <a:t>… </a:t>
            </a:r>
            <a:r>
              <a:rPr lang="en-US" dirty="0">
                <a:solidFill>
                  <a:srgbClr val="C68D75"/>
                </a:solidFill>
                <a:latin typeface="Montserrat" panose="020B0604020202020204" charset="0"/>
              </a:rPr>
              <a:t>}</a:t>
            </a:r>
          </a:p>
          <a:p>
            <a:pPr>
              <a:lnSpc>
                <a:spcPct val="300000"/>
              </a:lnSpc>
            </a:pPr>
            <a:r>
              <a:rPr lang="en-US" dirty="0">
                <a:solidFill>
                  <a:srgbClr val="C68D75"/>
                </a:solidFill>
                <a:latin typeface="Montserrat" panose="020B0604020202020204" charset="0"/>
              </a:rPr>
              <a:t>x-foo</a:t>
            </a:r>
            <a:r>
              <a:rPr lang="en-US" dirty="0">
                <a:solidFill>
                  <a:schemeClr val="bg1"/>
                </a:solidFill>
                <a:latin typeface="Montserrat" panose="020B0604020202020204" charset="0"/>
              </a:rPr>
              <a:t>::part(</a:t>
            </a:r>
            <a:r>
              <a:rPr lang="en-US" dirty="0">
                <a:solidFill>
                  <a:srgbClr val="C68D75"/>
                </a:solidFill>
                <a:latin typeface="Montserrat" panose="020B0604020202020204" charset="0"/>
              </a:rPr>
              <a:t>some-box</a:t>
            </a:r>
            <a:r>
              <a:rPr lang="en-US" dirty="0">
                <a:solidFill>
                  <a:schemeClr val="bg1"/>
                </a:solidFill>
                <a:latin typeface="Montserrat" panose="020B0604020202020204" charset="0"/>
              </a:rPr>
              <a:t>):hover </a:t>
            </a:r>
            <a:r>
              <a:rPr lang="en-US" dirty="0">
                <a:solidFill>
                  <a:srgbClr val="C68D75"/>
                </a:solidFill>
                <a:latin typeface="Montserrat" panose="020B0604020202020204" charset="0"/>
              </a:rPr>
              <a:t>{ </a:t>
            </a:r>
            <a:r>
              <a:rPr lang="en-US" dirty="0">
                <a:solidFill>
                  <a:schemeClr val="bg1"/>
                </a:solidFill>
                <a:latin typeface="Montserrat" panose="020B0604020202020204" charset="0"/>
              </a:rPr>
              <a:t>… </a:t>
            </a:r>
            <a:r>
              <a:rPr lang="en-US" dirty="0">
                <a:solidFill>
                  <a:srgbClr val="C68D75"/>
                </a:solidFill>
                <a:latin typeface="Montserrat" panose="020B0604020202020204" charset="0"/>
              </a:rPr>
              <a:t>}</a:t>
            </a:r>
          </a:p>
          <a:p>
            <a:pPr>
              <a:lnSpc>
                <a:spcPct val="300000"/>
              </a:lnSpc>
            </a:pPr>
            <a:r>
              <a:rPr lang="en-US" dirty="0">
                <a:solidFill>
                  <a:srgbClr val="C68D75"/>
                </a:solidFill>
                <a:latin typeface="Montserrat" panose="020B0604020202020204" charset="0"/>
              </a:rPr>
              <a:t>x-foo</a:t>
            </a:r>
            <a:r>
              <a:rPr lang="en-US" dirty="0">
                <a:solidFill>
                  <a:schemeClr val="bg1"/>
                </a:solidFill>
                <a:latin typeface="Montserrat" panose="020B0604020202020204" charset="0"/>
              </a:rPr>
              <a:t>::part(</a:t>
            </a:r>
            <a:r>
              <a:rPr lang="en-US" dirty="0">
                <a:solidFill>
                  <a:srgbClr val="C68D75"/>
                </a:solidFill>
                <a:latin typeface="Montserrat" panose="020B0604020202020204" charset="0"/>
              </a:rPr>
              <a:t>some-input</a:t>
            </a:r>
            <a:r>
              <a:rPr lang="en-US" dirty="0">
                <a:solidFill>
                  <a:schemeClr val="bg1"/>
                </a:solidFill>
                <a:latin typeface="Montserrat" panose="020B0604020202020204" charset="0"/>
              </a:rPr>
              <a:t>)::placeholder </a:t>
            </a:r>
            <a:r>
              <a:rPr lang="en-US" dirty="0">
                <a:solidFill>
                  <a:srgbClr val="C68D75"/>
                </a:solidFill>
                <a:latin typeface="Montserrat" panose="020B0604020202020204" charset="0"/>
              </a:rPr>
              <a:t>{ </a:t>
            </a:r>
            <a:r>
              <a:rPr lang="en-US" dirty="0">
                <a:solidFill>
                  <a:schemeClr val="bg1"/>
                </a:solidFill>
                <a:latin typeface="Montserrat" panose="020B0604020202020204" charset="0"/>
              </a:rPr>
              <a:t>… </a:t>
            </a:r>
            <a:r>
              <a:rPr lang="en-US" dirty="0">
                <a:solidFill>
                  <a:srgbClr val="C68D75"/>
                </a:solidFill>
                <a:latin typeface="Montserrat" panose="020B0604020202020204" charset="0"/>
              </a:rPr>
              <a:t>}</a:t>
            </a:r>
          </a:p>
          <a:p>
            <a:pPr marL="0" lvl="0" indent="0" algn="l" rtl="0">
              <a:lnSpc>
                <a:spcPct val="300000"/>
              </a:lnSpc>
              <a:spcBef>
                <a:spcPts val="1000"/>
              </a:spcBef>
              <a:spcAft>
                <a:spcPts val="0"/>
              </a:spcAft>
              <a:buClr>
                <a:schemeClr val="dk1"/>
              </a:buClr>
              <a:buSzPts val="1100"/>
              <a:buFont typeface="Arial"/>
              <a:buNone/>
            </a:pPr>
            <a:endParaRPr sz="1100" dirty="0">
              <a:solidFill>
                <a:schemeClr val="dk1"/>
              </a:solidFill>
            </a:endParaRPr>
          </a:p>
          <a:p>
            <a:pPr marL="0" lvl="0" indent="0" algn="l" rtl="0">
              <a:lnSpc>
                <a:spcPct val="150000"/>
              </a:lnSpc>
              <a:spcBef>
                <a:spcPts val="0"/>
              </a:spcBef>
              <a:spcAft>
                <a:spcPts val="0"/>
              </a:spcAft>
              <a:buNone/>
            </a:pPr>
            <a:endParaRPr dirty="0">
              <a:solidFill>
                <a:srgbClr val="D4D4D4"/>
              </a:solidFill>
              <a:latin typeface="Montserrat"/>
              <a:ea typeface="Montserrat"/>
              <a:cs typeface="Montserrat"/>
              <a:sym typeface="Montserrat"/>
            </a:endParaRPr>
          </a:p>
        </p:txBody>
      </p:sp>
      <p:sp>
        <p:nvSpPr>
          <p:cNvPr id="4" name="Google Shape;721;p115">
            <a:extLst>
              <a:ext uri="{FF2B5EF4-FFF2-40B4-BE49-F238E27FC236}">
                <a16:creationId xmlns:a16="http://schemas.microsoft.com/office/drawing/2014/main" id="{61A1BBD2-C398-42CC-BC32-9DA6032D1257}"/>
              </a:ext>
            </a:extLst>
          </p:cNvPr>
          <p:cNvSpPr txBox="1">
            <a:spLocks/>
          </p:cNvSpPr>
          <p:nvPr/>
        </p:nvSpPr>
        <p:spPr>
          <a:xfrm>
            <a:off x="311699" y="4673429"/>
            <a:ext cx="4972569"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rgbClr val="000000"/>
              </a:buClr>
              <a:buSzPts val="1100"/>
              <a:buFont typeface="Arial"/>
              <a:buNone/>
            </a:pPr>
            <a:r>
              <a:rPr lang="en-US" sz="1200" b="1" dirty="0">
                <a:solidFill>
                  <a:schemeClr val="bg1"/>
                </a:solidFill>
                <a:latin typeface="Montserrat"/>
                <a:ea typeface="Montserrat"/>
                <a:cs typeface="Montserrat"/>
                <a:sym typeface="Montserrat"/>
              </a:rPr>
              <a:t>Check out:</a:t>
            </a:r>
            <a:r>
              <a:rPr lang="en-US" sz="1200" dirty="0">
                <a:solidFill>
                  <a:schemeClr val="bg1"/>
                </a:solidFill>
                <a:latin typeface="Montserrat"/>
                <a:ea typeface="Montserrat"/>
                <a:cs typeface="Montserrat"/>
                <a:sym typeface="Montserrat"/>
              </a:rPr>
              <a:t> </a:t>
            </a:r>
            <a:r>
              <a:rPr lang="en-US" sz="1200" dirty="0">
                <a:solidFill>
                  <a:schemeClr val="bg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https://meowni.ca/posts/part-theme-explainer/ </a:t>
            </a:r>
            <a:endParaRPr lang="en-US" sz="1200" dirty="0">
              <a:solidFill>
                <a:schemeClr val="bg1"/>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AAF36382-E913-4790-83F2-3F5230842179}"/>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37544305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23"/>
          <p:cNvSpPr txBox="1">
            <a:spLocks noGrp="1"/>
          </p:cNvSpPr>
          <p:nvPr>
            <p:ph type="title"/>
          </p:nvPr>
        </p:nvSpPr>
        <p:spPr>
          <a:xfrm>
            <a:off x="374550" y="2150850"/>
            <a:ext cx="839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Raleway"/>
                <a:ea typeface="Raleway"/>
                <a:cs typeface="Raleway"/>
                <a:sym typeface="Raleway"/>
              </a:rPr>
              <a:t>Web Components do ROCK!</a:t>
            </a:r>
            <a:endParaRPr b="1" dirty="0">
              <a:latin typeface="Raleway"/>
              <a:ea typeface="Raleway"/>
              <a:cs typeface="Raleway"/>
              <a:sym typeface="Raleway"/>
            </a:endParaRPr>
          </a:p>
        </p:txBody>
      </p:sp>
      <p:sp>
        <p:nvSpPr>
          <p:cNvPr id="3" name="Google Shape;56;p13">
            <a:extLst>
              <a:ext uri="{FF2B5EF4-FFF2-40B4-BE49-F238E27FC236}">
                <a16:creationId xmlns:a16="http://schemas.microsoft.com/office/drawing/2014/main" id="{04A27BAC-49EA-4C83-AA0C-88B279CE6B7C}"/>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23"/>
          <p:cNvSpPr txBox="1">
            <a:spLocks noGrp="1"/>
          </p:cNvSpPr>
          <p:nvPr>
            <p:ph type="title"/>
          </p:nvPr>
        </p:nvSpPr>
        <p:spPr>
          <a:xfrm>
            <a:off x="374550" y="2150850"/>
            <a:ext cx="839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aleway"/>
                <a:ea typeface="Raleway"/>
                <a:cs typeface="Raleway"/>
                <a:sym typeface="Raleway"/>
              </a:rPr>
              <a:t>Angular </a:t>
            </a:r>
            <a:r>
              <a:rPr lang="en-GB">
                <a:solidFill>
                  <a:srgbClr val="CC0000"/>
                </a:solidFill>
                <a:latin typeface="Montserrat"/>
                <a:ea typeface="Montserrat"/>
                <a:cs typeface="Montserrat"/>
                <a:sym typeface="Montserrat"/>
              </a:rPr>
              <a:t>♥</a:t>
            </a:r>
            <a:r>
              <a:rPr lang="en-GB" b="1">
                <a:latin typeface="Raleway"/>
                <a:ea typeface="Raleway"/>
                <a:cs typeface="Raleway"/>
                <a:sym typeface="Raleway"/>
              </a:rPr>
              <a:t> Web Components</a:t>
            </a:r>
            <a:endParaRPr b="1">
              <a:latin typeface="Raleway"/>
              <a:ea typeface="Raleway"/>
              <a:cs typeface="Raleway"/>
              <a:sym typeface="Raleway"/>
            </a:endParaRPr>
          </a:p>
        </p:txBody>
      </p:sp>
      <p:sp>
        <p:nvSpPr>
          <p:cNvPr id="3" name="Google Shape;56;p13">
            <a:extLst>
              <a:ext uri="{FF2B5EF4-FFF2-40B4-BE49-F238E27FC236}">
                <a16:creationId xmlns:a16="http://schemas.microsoft.com/office/drawing/2014/main" id="{C0430714-CE3C-433D-97AA-C0CEC3DF24ED}"/>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9314582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124"/>
          <p:cNvPicPr preferRelativeResize="0"/>
          <p:nvPr/>
        </p:nvPicPr>
        <p:blipFill rotWithShape="1">
          <a:blip r:embed="rId3">
            <a:alphaModFix/>
          </a:blip>
          <a:srcRect b="15732"/>
          <a:stretch/>
        </p:blipFill>
        <p:spPr>
          <a:xfrm>
            <a:off x="0" y="0"/>
            <a:ext cx="9144000" cy="5143499"/>
          </a:xfrm>
          <a:prstGeom prst="rect">
            <a:avLst/>
          </a:prstGeom>
          <a:noFill/>
          <a:ln>
            <a:noFill/>
          </a:ln>
        </p:spPr>
      </p:pic>
      <p:pic>
        <p:nvPicPr>
          <p:cNvPr id="772" name="Google Shape;772;p124"/>
          <p:cNvPicPr preferRelativeResize="0"/>
          <p:nvPr/>
        </p:nvPicPr>
        <p:blipFill>
          <a:blip r:embed="rId4">
            <a:alphaModFix/>
          </a:blip>
          <a:stretch>
            <a:fillRect/>
          </a:stretch>
        </p:blipFill>
        <p:spPr>
          <a:xfrm>
            <a:off x="701850" y="873425"/>
            <a:ext cx="1071000" cy="1078800"/>
          </a:xfrm>
          <a:prstGeom prst="ellipse">
            <a:avLst/>
          </a:prstGeom>
          <a:noFill/>
          <a:ln>
            <a:noFill/>
          </a:ln>
        </p:spPr>
      </p:pic>
      <p:pic>
        <p:nvPicPr>
          <p:cNvPr id="773" name="Google Shape;773;p124"/>
          <p:cNvPicPr preferRelativeResize="0"/>
          <p:nvPr/>
        </p:nvPicPr>
        <p:blipFill rotWithShape="1">
          <a:blip r:embed="rId5">
            <a:alphaModFix/>
          </a:blip>
          <a:srcRect l="19198" t="17073" r="21929" b="24494"/>
          <a:stretch/>
        </p:blipFill>
        <p:spPr>
          <a:xfrm>
            <a:off x="5233898" y="834362"/>
            <a:ext cx="1071000" cy="1063200"/>
          </a:xfrm>
          <a:prstGeom prst="ellipse">
            <a:avLst/>
          </a:prstGeom>
          <a:noFill/>
          <a:ln>
            <a:noFill/>
          </a:ln>
        </p:spPr>
      </p:pic>
      <p:sp>
        <p:nvSpPr>
          <p:cNvPr id="774" name="Google Shape;774;p124"/>
          <p:cNvSpPr txBox="1"/>
          <p:nvPr/>
        </p:nvSpPr>
        <p:spPr>
          <a:xfrm>
            <a:off x="1772850" y="1174325"/>
            <a:ext cx="1340100" cy="77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a:solidFill>
                  <a:schemeClr val="dk1"/>
                </a:solidFill>
                <a:latin typeface="Montserrat"/>
                <a:ea typeface="Montserrat"/>
                <a:cs typeface="Montserrat"/>
                <a:sym typeface="Montserrat"/>
              </a:rPr>
              <a:t>Sherry List</a:t>
            </a:r>
            <a:endParaRPr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a:solidFill>
                  <a:schemeClr val="dk1"/>
                </a:solidFill>
                <a:latin typeface="Montserrat"/>
                <a:ea typeface="Montserrat"/>
                <a:cs typeface="Montserrat"/>
                <a:sym typeface="Montserrat"/>
              </a:rPr>
              <a:t>@SherrryLst</a:t>
            </a:r>
            <a:endParaRPr b="1">
              <a:latin typeface="Montserrat"/>
              <a:ea typeface="Montserrat"/>
              <a:cs typeface="Montserrat"/>
              <a:sym typeface="Montserrat"/>
            </a:endParaRPr>
          </a:p>
        </p:txBody>
      </p:sp>
      <p:sp>
        <p:nvSpPr>
          <p:cNvPr id="775" name="Google Shape;775;p124"/>
          <p:cNvSpPr txBox="1"/>
          <p:nvPr/>
        </p:nvSpPr>
        <p:spPr>
          <a:xfrm>
            <a:off x="6304900" y="1119675"/>
            <a:ext cx="1340100" cy="77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a:solidFill>
                  <a:schemeClr val="dk1"/>
                </a:solidFill>
                <a:latin typeface="Montserrat"/>
                <a:ea typeface="Montserrat"/>
                <a:cs typeface="Montserrat"/>
                <a:sym typeface="Montserrat"/>
              </a:rPr>
              <a:t>Ana Cidre</a:t>
            </a:r>
            <a:endParaRPr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a:solidFill>
                  <a:schemeClr val="dk1"/>
                </a:solidFill>
                <a:latin typeface="Montserrat"/>
                <a:ea typeface="Montserrat"/>
                <a:cs typeface="Montserrat"/>
                <a:sym typeface="Montserrat"/>
              </a:rPr>
              <a:t>@AnaCidre_</a:t>
            </a:r>
            <a:endParaRPr b="1">
              <a:latin typeface="Montserrat"/>
              <a:ea typeface="Montserrat"/>
              <a:cs typeface="Montserrat"/>
              <a:sym typeface="Montserra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Sources</a:t>
            </a:r>
            <a:endParaRPr/>
          </a:p>
          <a:p>
            <a:pPr marL="0" lvl="0" indent="0" algn="l" rtl="0">
              <a:spcBef>
                <a:spcPts val="0"/>
              </a:spcBef>
              <a:spcAft>
                <a:spcPts val="0"/>
              </a:spcAft>
              <a:buNone/>
            </a:pPr>
            <a:endParaRPr/>
          </a:p>
        </p:txBody>
      </p:sp>
      <p:sp>
        <p:nvSpPr>
          <p:cNvPr id="781" name="Google Shape;781;p1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lnSpc>
                <a:spcPct val="200000"/>
              </a:lnSpc>
            </a:pPr>
            <a:r>
              <a:rPr lang="en-GB" sz="1400" u="sng" dirty="0">
                <a:solidFill>
                  <a:schemeClr val="tx1"/>
                </a:solidFill>
                <a:latin typeface="Montserrat" panose="020B0604020202020204" charset="0"/>
                <a:hlinkClick r:id="rId3">
                  <a:extLst>
                    <a:ext uri="{A12FA001-AC4F-418D-AE19-62706E023703}">
                      <ahyp:hlinkClr xmlns:ahyp="http://schemas.microsoft.com/office/drawing/2018/hyperlinkcolor" val="tx"/>
                    </a:ext>
                  </a:extLst>
                </a:hlinkClick>
              </a:rPr>
              <a:t>https://www.softwarearchitekt.at/post/2018/07/13/angular-elements-part-i-a-dynamic-dashboard-in-four-steps-with-web-components.aspx</a:t>
            </a:r>
            <a:endParaRPr lang="en-GB" sz="1400" u="sng" dirty="0">
              <a:solidFill>
                <a:schemeClr val="tx1"/>
              </a:solidFill>
              <a:latin typeface="Montserrat" panose="020B0604020202020204" charset="0"/>
            </a:endParaRPr>
          </a:p>
          <a:p>
            <a:pPr marL="285750" indent="-285750">
              <a:lnSpc>
                <a:spcPct val="200000"/>
              </a:lnSpc>
            </a:pPr>
            <a:r>
              <a:rPr lang="en-GB" sz="1400" u="sng" dirty="0">
                <a:solidFill>
                  <a:schemeClr val="tx1"/>
                </a:solidFill>
                <a:latin typeface="Montserrat" panose="020B0604020202020204" charset="0"/>
                <a:hlinkClick r:id="rId4">
                  <a:extLst>
                    <a:ext uri="{A12FA001-AC4F-418D-AE19-62706E023703}">
                      <ahyp:hlinkClr xmlns:ahyp="http://schemas.microsoft.com/office/drawing/2018/hyperlinkcolor" val="tx"/>
                    </a:ext>
                  </a:extLst>
                </a:hlinkClick>
              </a:rPr>
              <a:t>https://meowni.ca/posts/part-theme-explainer/</a:t>
            </a:r>
            <a:r>
              <a:rPr lang="en-GB" sz="1400" dirty="0">
                <a:solidFill>
                  <a:schemeClr val="tx1"/>
                </a:solidFill>
                <a:latin typeface="Montserrat" panose="020B0604020202020204" charset="0"/>
              </a:rPr>
              <a:t> </a:t>
            </a:r>
          </a:p>
          <a:p>
            <a:pPr marL="285750" indent="-285750">
              <a:lnSpc>
                <a:spcPct val="200000"/>
              </a:lnSpc>
            </a:pPr>
            <a:r>
              <a:rPr lang="da-DK" sz="1400" dirty="0">
                <a:solidFill>
                  <a:schemeClr val="tx1"/>
                </a:solidFill>
                <a:latin typeface="Montserrat" panose="020B0604020202020204" charset="0"/>
                <a:hlinkClick r:id="rId5">
                  <a:extLst>
                    <a:ext uri="{A12FA001-AC4F-418D-AE19-62706E023703}">
                      <ahyp:hlinkClr xmlns:ahyp="http://schemas.microsoft.com/office/drawing/2018/hyperlinkcolor" val="tx"/>
                    </a:ext>
                  </a:extLst>
                </a:hlinkClick>
              </a:rPr>
              <a:t>https://medium.com/google-developer-experts/are-web-components-a-thing-5a116b1da7e4</a:t>
            </a:r>
            <a:endParaRPr lang="da-DK" sz="1400" dirty="0">
              <a:solidFill>
                <a:schemeClr val="tx1"/>
              </a:solidFill>
              <a:latin typeface="Montserrat" panose="020B0604020202020204" charset="0"/>
            </a:endParaRPr>
          </a:p>
          <a:p>
            <a:pPr marL="285750" indent="-285750"/>
            <a:endParaRPr lang="en-GB" dirty="0">
              <a:solidFill>
                <a:schemeClr val="tx1"/>
              </a:solidFill>
              <a:latin typeface="Montserrat" panose="020B0604020202020204" charset="0"/>
            </a:endParaRPr>
          </a:p>
          <a:p>
            <a:pPr marL="285750" indent="-285750"/>
            <a:endParaRPr dirty="0">
              <a:solidFill>
                <a:schemeClr val="tx1"/>
              </a:solidFill>
              <a:latin typeface="Montserrat" panose="020B0604020202020204" charset="0"/>
            </a:endParaRPr>
          </a:p>
          <a:p>
            <a:pPr marL="0" lvl="0" indent="0" algn="l" rtl="0">
              <a:spcBef>
                <a:spcPts val="1600"/>
              </a:spcBef>
              <a:spcAft>
                <a:spcPts val="0"/>
              </a:spcAft>
              <a:buNone/>
            </a:pPr>
            <a:endParaRPr dirty="0">
              <a:solidFill>
                <a:schemeClr val="tx1"/>
              </a:solidFill>
              <a:latin typeface="Montserrat" panose="020B0604020202020204" charset="0"/>
            </a:endParaRPr>
          </a:p>
          <a:p>
            <a:pPr marL="0" lvl="0" indent="0" algn="l" rtl="0">
              <a:spcBef>
                <a:spcPts val="1600"/>
              </a:spcBef>
              <a:spcAft>
                <a:spcPts val="0"/>
              </a:spcAft>
              <a:buNone/>
            </a:pPr>
            <a:endParaRPr dirty="0">
              <a:solidFill>
                <a:schemeClr val="tx1"/>
              </a:solidFill>
              <a:latin typeface="Montserrat" panose="020B0604020202020204" charset="0"/>
            </a:endParaRPr>
          </a:p>
          <a:p>
            <a:pPr marL="0" lvl="0" indent="0" algn="l" rtl="0">
              <a:spcBef>
                <a:spcPts val="1600"/>
              </a:spcBef>
              <a:spcAft>
                <a:spcPts val="1600"/>
              </a:spcAft>
              <a:buNone/>
            </a:pPr>
            <a:endParaRPr dirty="0">
              <a:solidFill>
                <a:schemeClr val="tx1"/>
              </a:solidFill>
              <a:latin typeface="Montserrat" panose="020B0604020202020204" charset="0"/>
            </a:endParaRPr>
          </a:p>
        </p:txBody>
      </p:sp>
      <p:sp>
        <p:nvSpPr>
          <p:cNvPr id="4" name="Google Shape;56;p13">
            <a:extLst>
              <a:ext uri="{FF2B5EF4-FFF2-40B4-BE49-F238E27FC236}">
                <a16:creationId xmlns:a16="http://schemas.microsoft.com/office/drawing/2014/main" id="{B778B63D-80EA-4511-9A55-8002BECEFA4D}"/>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What does have all these things?</a:t>
            </a:r>
            <a:endParaRPr/>
          </a:p>
        </p:txBody>
      </p:sp>
      <p:pic>
        <p:nvPicPr>
          <p:cNvPr id="130" name="Google Shape;130;p22"/>
          <p:cNvPicPr preferRelativeResize="0"/>
          <p:nvPr/>
        </p:nvPicPr>
        <p:blipFill rotWithShape="1">
          <a:blip r:embed="rId3">
            <a:alphaModFix/>
          </a:blip>
          <a:srcRect t="9220" b="6957"/>
          <a:stretch/>
        </p:blipFill>
        <p:spPr>
          <a:xfrm>
            <a:off x="0" y="0"/>
            <a:ext cx="9144002" cy="5143497"/>
          </a:xfrm>
          <a:prstGeom prst="rect">
            <a:avLst/>
          </a:prstGeom>
          <a:noFill/>
          <a:ln>
            <a:noFill/>
          </a:ln>
        </p:spPr>
      </p:pic>
      <p:sp>
        <p:nvSpPr>
          <p:cNvPr id="131" name="Google Shape;131;p22"/>
          <p:cNvSpPr txBox="1"/>
          <p:nvPr/>
        </p:nvSpPr>
        <p:spPr>
          <a:xfrm>
            <a:off x="7228775" y="797875"/>
            <a:ext cx="1433700" cy="12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a:solidFill>
                  <a:srgbClr val="FFFFFF"/>
                </a:solidFill>
                <a:latin typeface="Montserrat"/>
                <a:ea typeface="Montserrat"/>
                <a:cs typeface="Montserrat"/>
                <a:sym typeface="Montserrat"/>
              </a:rPr>
              <a:t>What does?</a:t>
            </a:r>
            <a:endParaRPr sz="300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37E1980B-A908-44EC-B8A1-DA46EBB7DE46}"/>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1940100" y="1225650"/>
            <a:ext cx="72039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a:latin typeface="Montserrat"/>
                <a:ea typeface="Montserrat"/>
                <a:cs typeface="Montserrat"/>
                <a:sym typeface="Montserrat"/>
              </a:rPr>
              <a:t>Web Components</a:t>
            </a:r>
            <a:endParaRPr b="1">
              <a:latin typeface="Montserrat"/>
              <a:ea typeface="Montserrat"/>
              <a:cs typeface="Montserrat"/>
              <a:sym typeface="Montserrat"/>
            </a:endParaRPr>
          </a:p>
          <a:p>
            <a:pPr marL="0" lvl="0" indent="0" algn="l" rtl="0">
              <a:spcBef>
                <a:spcPts val="0"/>
              </a:spcBef>
              <a:spcAft>
                <a:spcPts val="0"/>
              </a:spcAft>
              <a:buNone/>
            </a:pPr>
            <a:r>
              <a:rPr lang="en-GB" sz="3000" b="1">
                <a:latin typeface="Montserrat"/>
                <a:ea typeface="Montserrat"/>
                <a:cs typeface="Montserrat"/>
                <a:sym typeface="Montserrat"/>
              </a:rPr>
              <a:t> provides a lot of this</a:t>
            </a:r>
            <a:endParaRPr sz="3000" b="1">
              <a:latin typeface="Montserrat"/>
              <a:ea typeface="Montserrat"/>
              <a:cs typeface="Montserrat"/>
              <a:sym typeface="Montserrat"/>
            </a:endParaRPr>
          </a:p>
        </p:txBody>
      </p:sp>
      <p:pic>
        <p:nvPicPr>
          <p:cNvPr id="137" name="Google Shape;137;p23"/>
          <p:cNvPicPr preferRelativeResize="0"/>
          <p:nvPr/>
        </p:nvPicPr>
        <p:blipFill>
          <a:blip r:embed="rId3">
            <a:alphaModFix/>
          </a:blip>
          <a:stretch>
            <a:fillRect/>
          </a:stretch>
        </p:blipFill>
        <p:spPr>
          <a:xfrm>
            <a:off x="428599" y="2017650"/>
            <a:ext cx="1351650" cy="1108200"/>
          </a:xfrm>
          <a:prstGeom prst="rect">
            <a:avLst/>
          </a:prstGeom>
          <a:noFill/>
          <a:ln>
            <a:noFill/>
          </a:ln>
        </p:spPr>
      </p:pic>
      <p:sp>
        <p:nvSpPr>
          <p:cNvPr id="4" name="Google Shape;56;p13">
            <a:extLst>
              <a:ext uri="{FF2B5EF4-FFF2-40B4-BE49-F238E27FC236}">
                <a16:creationId xmlns:a16="http://schemas.microsoft.com/office/drawing/2014/main" id="{E13DF08A-7068-40F8-8B14-5B20497563F5}"/>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ctrTitle" idx="4294967295"/>
          </p:nvPr>
        </p:nvSpPr>
        <p:spPr>
          <a:xfrm>
            <a:off x="534450" y="937000"/>
            <a:ext cx="8075100" cy="16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000000"/>
                </a:solidFill>
                <a:latin typeface="Montserrat"/>
                <a:ea typeface="Montserrat"/>
                <a:cs typeface="Montserrat"/>
                <a:sym typeface="Montserrat"/>
              </a:rPr>
              <a:t>A component that is </a:t>
            </a:r>
            <a:r>
              <a:rPr lang="en-GB" b="1">
                <a:solidFill>
                  <a:srgbClr val="000000"/>
                </a:solidFill>
                <a:latin typeface="Montserrat"/>
                <a:ea typeface="Montserrat"/>
                <a:cs typeface="Montserrat"/>
                <a:sym typeface="Montserrat"/>
              </a:rPr>
              <a:t>platform agnostic</a:t>
            </a:r>
            <a:endParaRPr b="1">
              <a:solidFill>
                <a:srgbClr val="000000"/>
              </a:solidFill>
              <a:latin typeface="Montserrat"/>
              <a:ea typeface="Montserrat"/>
              <a:cs typeface="Montserrat"/>
              <a:sym typeface="Montserrat"/>
            </a:endParaRPr>
          </a:p>
        </p:txBody>
      </p:sp>
      <p:sp>
        <p:nvSpPr>
          <p:cNvPr id="143" name="Google Shape;143;p24"/>
          <p:cNvSpPr txBox="1">
            <a:spLocks noGrp="1"/>
          </p:cNvSpPr>
          <p:nvPr>
            <p:ph type="subTitle" idx="4294967295"/>
          </p:nvPr>
        </p:nvSpPr>
        <p:spPr>
          <a:xfrm>
            <a:off x="915600" y="2753725"/>
            <a:ext cx="7312800" cy="1238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en-GB" sz="1400">
                <a:solidFill>
                  <a:srgbClr val="000000"/>
                </a:solidFill>
                <a:latin typeface="Montserrat"/>
                <a:ea typeface="Montserrat"/>
                <a:cs typeface="Montserrat"/>
                <a:sym typeface="Montserrat"/>
              </a:rPr>
              <a:t>Their main goal is to </a:t>
            </a:r>
            <a:r>
              <a:rPr lang="en-GB" sz="1400" b="1">
                <a:solidFill>
                  <a:srgbClr val="000000"/>
                </a:solidFill>
                <a:latin typeface="Montserrat"/>
                <a:ea typeface="Montserrat"/>
                <a:cs typeface="Montserrat"/>
                <a:sym typeface="Montserrat"/>
              </a:rPr>
              <a:t>encapsulate</a:t>
            </a:r>
            <a:r>
              <a:rPr lang="en-GB" sz="1400">
                <a:solidFill>
                  <a:srgbClr val="000000"/>
                </a:solidFill>
                <a:latin typeface="Montserrat"/>
                <a:ea typeface="Montserrat"/>
                <a:cs typeface="Montserrat"/>
                <a:sym typeface="Montserrat"/>
              </a:rPr>
              <a:t> the code for the components into a nice, </a:t>
            </a:r>
            <a:r>
              <a:rPr lang="en-GB" sz="1400" b="1">
                <a:solidFill>
                  <a:srgbClr val="000000"/>
                </a:solidFill>
                <a:latin typeface="Montserrat"/>
                <a:ea typeface="Montserrat"/>
                <a:cs typeface="Montserrat"/>
                <a:sym typeface="Montserrat"/>
              </a:rPr>
              <a:t>reusable</a:t>
            </a:r>
            <a:r>
              <a:rPr lang="en-GB" sz="1400">
                <a:solidFill>
                  <a:srgbClr val="000000"/>
                </a:solidFill>
                <a:latin typeface="Montserrat"/>
                <a:ea typeface="Montserrat"/>
                <a:cs typeface="Montserrat"/>
                <a:sym typeface="Montserrat"/>
              </a:rPr>
              <a:t> package for maximum </a:t>
            </a:r>
            <a:r>
              <a:rPr lang="en-GB" sz="1400" b="1">
                <a:solidFill>
                  <a:srgbClr val="000000"/>
                </a:solidFill>
                <a:latin typeface="Montserrat"/>
                <a:ea typeface="Montserrat"/>
                <a:cs typeface="Montserrat"/>
                <a:sym typeface="Montserrat"/>
              </a:rPr>
              <a:t>interoperability</a:t>
            </a:r>
            <a:r>
              <a:rPr lang="en-GB" sz="1400">
                <a:solidFill>
                  <a:srgbClr val="000000"/>
                </a:solidFill>
                <a:latin typeface="Montserrat"/>
                <a:ea typeface="Montserrat"/>
                <a:cs typeface="Montserrat"/>
                <a:sym typeface="Montserrat"/>
              </a:rPr>
              <a:t>.</a:t>
            </a:r>
            <a:endParaRPr sz="1400">
              <a:solidFill>
                <a:srgbClr val="000000"/>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8AA3E48B-BA40-4665-AE3C-05EEF6A94FCB}"/>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152400" y="921550"/>
            <a:ext cx="8839199" cy="1886730"/>
          </a:xfrm>
          <a:prstGeom prst="rect">
            <a:avLst/>
          </a:prstGeom>
          <a:noFill/>
          <a:ln>
            <a:noFill/>
          </a:ln>
        </p:spPr>
      </p:pic>
      <p:sp>
        <p:nvSpPr>
          <p:cNvPr id="149" name="Google Shape;149;p25"/>
          <p:cNvSpPr txBox="1"/>
          <p:nvPr/>
        </p:nvSpPr>
        <p:spPr>
          <a:xfrm>
            <a:off x="1712100" y="2940775"/>
            <a:ext cx="5719800" cy="120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1"/>
                </a:solidFill>
              </a:rPr>
              <a:t>Check out:</a:t>
            </a:r>
            <a:r>
              <a:rPr lang="en-GB" sz="1800">
                <a:solidFill>
                  <a:schemeClr val="dk1"/>
                </a:solidFill>
              </a:rPr>
              <a:t> </a:t>
            </a:r>
            <a:r>
              <a:rPr lang="en-GB" sz="1800" u="sng">
                <a:solidFill>
                  <a:schemeClr val="accent5"/>
                </a:solidFill>
                <a:hlinkClick r:id="rId4"/>
              </a:rPr>
              <a:t>https://custom-elements-everywhere.com/</a:t>
            </a:r>
            <a:endParaRPr sz="1800">
              <a:solidFill>
                <a:schemeClr val="dk1"/>
              </a:solidFill>
            </a:endParaRPr>
          </a:p>
        </p:txBody>
      </p:sp>
      <p:sp>
        <p:nvSpPr>
          <p:cNvPr id="4" name="Google Shape;56;p13">
            <a:extLst>
              <a:ext uri="{FF2B5EF4-FFF2-40B4-BE49-F238E27FC236}">
                <a16:creationId xmlns:a16="http://schemas.microsoft.com/office/drawing/2014/main" id="{EB871868-8911-48E4-BEF6-5E57236487C6}"/>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2770050" y="457300"/>
            <a:ext cx="3603899" cy="2772750"/>
          </a:xfrm>
          <a:prstGeom prst="rect">
            <a:avLst/>
          </a:prstGeom>
          <a:noFill/>
          <a:ln>
            <a:noFill/>
          </a:ln>
        </p:spPr>
      </p:pic>
      <p:pic>
        <p:nvPicPr>
          <p:cNvPr id="155" name="Google Shape;155;p26"/>
          <p:cNvPicPr preferRelativeResize="0"/>
          <p:nvPr/>
        </p:nvPicPr>
        <p:blipFill>
          <a:blip r:embed="rId4">
            <a:alphaModFix/>
          </a:blip>
          <a:stretch>
            <a:fillRect/>
          </a:stretch>
        </p:blipFill>
        <p:spPr>
          <a:xfrm>
            <a:off x="1171575" y="3212375"/>
            <a:ext cx="6800850" cy="1390650"/>
          </a:xfrm>
          <a:prstGeom prst="rect">
            <a:avLst/>
          </a:prstGeom>
          <a:noFill/>
          <a:ln>
            <a:noFill/>
          </a:ln>
        </p:spPr>
      </p:pic>
      <p:sp>
        <p:nvSpPr>
          <p:cNvPr id="4" name="Google Shape;56;p13">
            <a:extLst>
              <a:ext uri="{FF2B5EF4-FFF2-40B4-BE49-F238E27FC236}">
                <a16:creationId xmlns:a16="http://schemas.microsoft.com/office/drawing/2014/main" id="{769000F5-2C20-4D00-B6C6-8378D4E4A4C8}"/>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Web components consist of three main technologies:</a:t>
            </a:r>
            <a:endParaRPr sz="1800" b="1">
              <a:latin typeface="Montserrat"/>
              <a:ea typeface="Montserrat"/>
              <a:cs typeface="Montserrat"/>
              <a:sym typeface="Montserrat"/>
            </a:endParaRPr>
          </a:p>
        </p:txBody>
      </p:sp>
      <p:sp>
        <p:nvSpPr>
          <p:cNvPr id="161" name="Google Shape;161;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162" name="Google Shape;162;p27"/>
          <p:cNvSpPr txBox="1">
            <a:spLocks noGrp="1"/>
          </p:cNvSpPr>
          <p:nvPr>
            <p:ph type="title"/>
          </p:nvPr>
        </p:nvSpPr>
        <p:spPr>
          <a:xfrm>
            <a:off x="671200" y="1771900"/>
            <a:ext cx="3780600" cy="16101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400">
              <a:solidFill>
                <a:srgbClr val="000000"/>
              </a:solidFill>
              <a:latin typeface="Montserrat"/>
              <a:ea typeface="Montserrat"/>
              <a:cs typeface="Montserrat"/>
              <a:sym typeface="Montserrat"/>
            </a:endParaRPr>
          </a:p>
          <a:p>
            <a:pPr marL="457200" lvl="0" indent="-317500" algn="l" rtl="0">
              <a:lnSpc>
                <a:spcPct val="120000"/>
              </a:lnSpc>
              <a:spcBef>
                <a:spcPts val="0"/>
              </a:spcBef>
              <a:spcAft>
                <a:spcPts val="0"/>
              </a:spcAft>
              <a:buSzPts val="1400"/>
              <a:buFont typeface="Montserrat"/>
              <a:buChar char="●"/>
            </a:pPr>
            <a:r>
              <a:rPr lang="en-GB" sz="1400">
                <a:solidFill>
                  <a:srgbClr val="000000"/>
                </a:solidFill>
                <a:latin typeface="Montserrat"/>
                <a:ea typeface="Montserrat"/>
                <a:cs typeface="Montserrat"/>
                <a:sym typeface="Montserrat"/>
              </a:rPr>
              <a:t>HTML template</a:t>
            </a:r>
            <a:endParaRPr sz="1400">
              <a:solidFill>
                <a:srgbClr val="000000"/>
              </a:solidFill>
              <a:latin typeface="Montserrat"/>
              <a:ea typeface="Montserrat"/>
              <a:cs typeface="Montserrat"/>
              <a:sym typeface="Montserrat"/>
            </a:endParaRPr>
          </a:p>
          <a:p>
            <a:pPr marL="457200" lvl="0" indent="-317500" algn="l" rtl="0">
              <a:lnSpc>
                <a:spcPct val="120000"/>
              </a:lnSpc>
              <a:spcBef>
                <a:spcPts val="0"/>
              </a:spcBef>
              <a:spcAft>
                <a:spcPts val="0"/>
              </a:spcAft>
              <a:buClr>
                <a:srgbClr val="000000"/>
              </a:buClr>
              <a:buSzPts val="1400"/>
              <a:buFont typeface="Montserrat"/>
              <a:buChar char="●"/>
            </a:pPr>
            <a:r>
              <a:rPr lang="en-GB" sz="1400">
                <a:solidFill>
                  <a:srgbClr val="000000"/>
                </a:solidFill>
                <a:latin typeface="Montserrat"/>
                <a:ea typeface="Montserrat"/>
                <a:cs typeface="Montserrat"/>
                <a:sym typeface="Montserrat"/>
              </a:rPr>
              <a:t>Custom Elements</a:t>
            </a:r>
            <a:endParaRPr sz="1400">
              <a:solidFill>
                <a:srgbClr val="000000"/>
              </a:solidFill>
              <a:latin typeface="Montserrat"/>
              <a:ea typeface="Montserrat"/>
              <a:cs typeface="Montserrat"/>
              <a:sym typeface="Montserrat"/>
            </a:endParaRPr>
          </a:p>
          <a:p>
            <a:pPr marL="457200" lvl="0" indent="-317500" algn="l" rtl="0">
              <a:lnSpc>
                <a:spcPct val="120000"/>
              </a:lnSpc>
              <a:spcBef>
                <a:spcPts val="0"/>
              </a:spcBef>
              <a:spcAft>
                <a:spcPts val="0"/>
              </a:spcAft>
              <a:buSzPts val="1400"/>
              <a:buFont typeface="Montserrat"/>
              <a:buChar char="●"/>
            </a:pPr>
            <a:r>
              <a:rPr lang="en-GB" sz="1400">
                <a:latin typeface="Montserrat"/>
                <a:ea typeface="Montserrat"/>
                <a:cs typeface="Montserrat"/>
                <a:sym typeface="Montserrat"/>
              </a:rPr>
              <a:t>Shadow DOM</a:t>
            </a:r>
            <a:endParaRPr sz="1400">
              <a:latin typeface="Montserrat"/>
              <a:ea typeface="Montserrat"/>
              <a:cs typeface="Montserrat"/>
              <a:sym typeface="Montserrat"/>
            </a:endParaRPr>
          </a:p>
          <a:p>
            <a:pPr marL="457200" lvl="0" indent="-317500" algn="l" rtl="0">
              <a:lnSpc>
                <a:spcPct val="120000"/>
              </a:lnSpc>
              <a:spcBef>
                <a:spcPts val="0"/>
              </a:spcBef>
              <a:spcAft>
                <a:spcPts val="0"/>
              </a:spcAft>
              <a:buClr>
                <a:srgbClr val="666666"/>
              </a:buClr>
              <a:buSzPts val="1400"/>
              <a:buFont typeface="Montserrat"/>
              <a:buChar char="●"/>
            </a:pPr>
            <a:r>
              <a:rPr lang="en-GB" sz="1400" strike="sngStrike">
                <a:solidFill>
                  <a:srgbClr val="666666"/>
                </a:solidFill>
                <a:latin typeface="Montserrat"/>
                <a:ea typeface="Montserrat"/>
                <a:cs typeface="Montserrat"/>
                <a:sym typeface="Montserrat"/>
              </a:rPr>
              <a:t>HTML imports</a:t>
            </a:r>
            <a:endParaRPr sz="1400" strike="sngStrike">
              <a:solidFill>
                <a:srgbClr val="66666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400">
              <a:latin typeface="Montserrat"/>
              <a:ea typeface="Montserrat"/>
              <a:cs typeface="Montserrat"/>
              <a:sym typeface="Montserrat"/>
            </a:endParaRPr>
          </a:p>
        </p:txBody>
      </p:sp>
      <p:pic>
        <p:nvPicPr>
          <p:cNvPr id="163" name="Google Shape;163;p27"/>
          <p:cNvPicPr preferRelativeResize="0"/>
          <p:nvPr/>
        </p:nvPicPr>
        <p:blipFill rotWithShape="1">
          <a:blip r:embed="rId3">
            <a:alphaModFix/>
          </a:blip>
          <a:srcRect l="33315"/>
          <a:stretch/>
        </p:blipFill>
        <p:spPr>
          <a:xfrm>
            <a:off x="4570751" y="-125"/>
            <a:ext cx="4573246" cy="5143499"/>
          </a:xfrm>
          <a:prstGeom prst="rect">
            <a:avLst/>
          </a:prstGeom>
          <a:noFill/>
          <a:ln>
            <a:noFill/>
          </a:ln>
        </p:spPr>
      </p:pic>
      <p:sp>
        <p:nvSpPr>
          <p:cNvPr id="6" name="Google Shape;56;p13">
            <a:extLst>
              <a:ext uri="{FF2B5EF4-FFF2-40B4-BE49-F238E27FC236}">
                <a16:creationId xmlns:a16="http://schemas.microsoft.com/office/drawing/2014/main" id="{3F1EC713-B408-49C1-BD46-AE0F38F73F62}"/>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169" name="Google Shape;169;p28"/>
          <p:cNvSpPr txBox="1">
            <a:spLocks noGrp="1"/>
          </p:cNvSpPr>
          <p:nvPr>
            <p:ph type="title"/>
          </p:nvPr>
        </p:nvSpPr>
        <p:spPr>
          <a:xfrm>
            <a:off x="671200" y="1771900"/>
            <a:ext cx="3780600" cy="2647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solidFill>
                <a:srgbClr val="D9D9D9"/>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solidFill>
                  <a:srgbClr val="000000"/>
                </a:solidFill>
                <a:latin typeface="Montserrat"/>
                <a:ea typeface="Montserrat"/>
                <a:cs typeface="Montserrat"/>
                <a:sym typeface="Montserrat"/>
              </a:rPr>
              <a:t>HTML template</a:t>
            </a:r>
            <a:endParaRPr sz="1400">
              <a:latin typeface="Montserrat"/>
              <a:ea typeface="Montserrat"/>
              <a:cs typeface="Montserrat"/>
              <a:sym typeface="Montserrat"/>
            </a:endParaRPr>
          </a:p>
          <a:p>
            <a:pPr marL="457200" lvl="0" indent="0" algn="l" rtl="0">
              <a:lnSpc>
                <a:spcPct val="115000"/>
              </a:lnSpc>
              <a:spcBef>
                <a:spcPts val="0"/>
              </a:spcBef>
              <a:spcAft>
                <a:spcPts val="0"/>
              </a:spcAft>
              <a:buNone/>
            </a:pPr>
            <a:endParaRPr sz="1400">
              <a:solidFill>
                <a:srgbClr val="666666"/>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1400">
              <a:solidFill>
                <a:srgbClr val="666666"/>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latin typeface="Courier New"/>
                <a:ea typeface="Courier New"/>
                <a:cs typeface="Courier New"/>
                <a:sym typeface="Courier New"/>
              </a:rPr>
              <a:t>&lt;template&gt; &lt;/template&gt;</a:t>
            </a:r>
            <a:endParaRPr sz="1400" b="1">
              <a:solidFill>
                <a:srgbClr val="666666"/>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400">
              <a:solidFill>
                <a:srgbClr val="666666"/>
              </a:solidFill>
              <a:latin typeface="Montserrat"/>
              <a:ea typeface="Montserrat"/>
              <a:cs typeface="Montserrat"/>
              <a:sym typeface="Montserrat"/>
            </a:endParaRPr>
          </a:p>
        </p:txBody>
      </p:sp>
      <p:pic>
        <p:nvPicPr>
          <p:cNvPr id="170" name="Google Shape;170;p28"/>
          <p:cNvPicPr preferRelativeResize="0"/>
          <p:nvPr/>
        </p:nvPicPr>
        <p:blipFill rotWithShape="1">
          <a:blip r:embed="rId3">
            <a:alphaModFix/>
          </a:blip>
          <a:srcRect l="16612" r="24121"/>
          <a:stretch/>
        </p:blipFill>
        <p:spPr>
          <a:xfrm>
            <a:off x="4577850" y="-2750"/>
            <a:ext cx="4566152" cy="5143503"/>
          </a:xfrm>
          <a:prstGeom prst="rect">
            <a:avLst/>
          </a:prstGeom>
          <a:noFill/>
          <a:ln>
            <a:noFill/>
          </a:ln>
        </p:spPr>
      </p:pic>
      <p:sp>
        <p:nvSpPr>
          <p:cNvPr id="171" name="Google Shape;171;p28"/>
          <p:cNvSpPr/>
          <p:nvPr/>
        </p:nvSpPr>
        <p:spPr>
          <a:xfrm rot="-5400000">
            <a:off x="5885750" y="1757050"/>
            <a:ext cx="1874400" cy="1623900"/>
          </a:xfrm>
          <a:prstGeom prst="hexagon">
            <a:avLst>
              <a:gd name="adj" fmla="val 25000"/>
              <a:gd name="vf" fmla="val 11547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txBox="1"/>
          <p:nvPr/>
        </p:nvSpPr>
        <p:spPr>
          <a:xfrm>
            <a:off x="6461300" y="2198050"/>
            <a:ext cx="723300" cy="7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7200" b="1">
                <a:solidFill>
                  <a:srgbClr val="FFFFFF"/>
                </a:solidFill>
                <a:latin typeface="Montserrat"/>
                <a:ea typeface="Montserrat"/>
                <a:cs typeface="Montserrat"/>
                <a:sym typeface="Montserrat"/>
              </a:rPr>
              <a:t>1</a:t>
            </a:r>
            <a:endParaRPr sz="7200" b="1">
              <a:solidFill>
                <a:srgbClr val="FFFFFF"/>
              </a:solidFill>
              <a:latin typeface="Montserrat"/>
              <a:ea typeface="Montserrat"/>
              <a:cs typeface="Montserrat"/>
              <a:sym typeface="Montserrat"/>
            </a:endParaRPr>
          </a:p>
        </p:txBody>
      </p:sp>
      <p:sp>
        <p:nvSpPr>
          <p:cNvPr id="173" name="Google Shape;173;p28"/>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Web components consist of three main technologies:</a:t>
            </a:r>
            <a:endParaRPr sz="1800" b="1">
              <a:latin typeface="Montserrat"/>
              <a:ea typeface="Montserrat"/>
              <a:cs typeface="Montserrat"/>
              <a:sym typeface="Montserrat"/>
            </a:endParaRPr>
          </a:p>
        </p:txBody>
      </p:sp>
      <p:sp>
        <p:nvSpPr>
          <p:cNvPr id="8" name="Google Shape;56;p13">
            <a:extLst>
              <a:ext uri="{FF2B5EF4-FFF2-40B4-BE49-F238E27FC236}">
                <a16:creationId xmlns:a16="http://schemas.microsoft.com/office/drawing/2014/main" id="{FAF240CD-6F74-4E71-85D4-A81309710059}"/>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4462750" y="1428125"/>
            <a:ext cx="4129800" cy="10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200" b="1">
                <a:latin typeface="Montserrat"/>
                <a:ea typeface="Montserrat"/>
                <a:cs typeface="Montserrat"/>
                <a:sym typeface="Montserrat"/>
              </a:rPr>
              <a:t>Hello!</a:t>
            </a:r>
            <a:endParaRPr sz="3200" b="1">
              <a:latin typeface="Montserrat"/>
              <a:ea typeface="Montserrat"/>
              <a:cs typeface="Montserrat"/>
              <a:sym typeface="Montserrat"/>
            </a:endParaRPr>
          </a:p>
          <a:p>
            <a:pPr marL="0" lvl="0" indent="0" algn="l" rtl="0">
              <a:spcBef>
                <a:spcPts val="0"/>
              </a:spcBef>
              <a:spcAft>
                <a:spcPts val="0"/>
              </a:spcAft>
              <a:buNone/>
            </a:pPr>
            <a:r>
              <a:rPr lang="en-GB" sz="3200" b="1">
                <a:latin typeface="Montserrat"/>
                <a:ea typeface="Montserrat"/>
                <a:cs typeface="Montserrat"/>
                <a:sym typeface="Montserrat"/>
              </a:rPr>
              <a:t>I’m Sherry List</a:t>
            </a:r>
            <a:endParaRPr sz="3200" b="1">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latin typeface="Montserrat"/>
                <a:ea typeface="Montserrat"/>
                <a:cs typeface="Montserrat"/>
                <a:sym typeface="Montserrat"/>
              </a:rPr>
              <a:t>Azure Developer Technical Lead, Microsoft</a:t>
            </a:r>
            <a:endParaRPr>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latin typeface="Montserrat"/>
                <a:ea typeface="Montserrat"/>
                <a:cs typeface="Montserrat"/>
                <a:sym typeface="Montserrat"/>
              </a:rPr>
              <a:t>Women Techmaker Lead</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sz="3200" b="1">
              <a:latin typeface="Montserrat"/>
              <a:ea typeface="Montserrat"/>
              <a:cs typeface="Montserrat"/>
              <a:sym typeface="Montserrat"/>
            </a:endParaRPr>
          </a:p>
        </p:txBody>
      </p:sp>
      <p:sp>
        <p:nvSpPr>
          <p:cNvPr id="62" name="Google Shape;62;p14"/>
          <p:cNvSpPr txBox="1"/>
          <p:nvPr/>
        </p:nvSpPr>
        <p:spPr>
          <a:xfrm>
            <a:off x="4462750" y="3401200"/>
            <a:ext cx="3762600" cy="59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Montserrat"/>
                <a:ea typeface="Montserrat"/>
                <a:cs typeface="Montserrat"/>
                <a:sym typeface="Montserrat"/>
              </a:rPr>
              <a:t>You can find me at </a:t>
            </a:r>
            <a:r>
              <a:rPr lang="en-GB">
                <a:solidFill>
                  <a:schemeClr val="accent5"/>
                </a:solidFill>
                <a:latin typeface="Montserrat"/>
                <a:ea typeface="Montserrat"/>
                <a:cs typeface="Montserrat"/>
                <a:sym typeface="Montserrat"/>
              </a:rPr>
              <a:t>@SherrryLst</a:t>
            </a:r>
            <a:endParaRPr>
              <a:solidFill>
                <a:schemeClr val="accent5"/>
              </a:solidFill>
              <a:latin typeface="Montserrat"/>
              <a:ea typeface="Montserrat"/>
              <a:cs typeface="Montserrat"/>
              <a:sym typeface="Montserrat"/>
            </a:endParaRPr>
          </a:p>
        </p:txBody>
      </p:sp>
      <p:pic>
        <p:nvPicPr>
          <p:cNvPr id="63" name="Google Shape;63;p14"/>
          <p:cNvPicPr preferRelativeResize="0"/>
          <p:nvPr/>
        </p:nvPicPr>
        <p:blipFill>
          <a:blip r:embed="rId3">
            <a:alphaModFix/>
          </a:blip>
          <a:stretch>
            <a:fillRect/>
          </a:stretch>
        </p:blipFill>
        <p:spPr>
          <a:xfrm>
            <a:off x="807000" y="1101939"/>
            <a:ext cx="2938798" cy="2939619"/>
          </a:xfrm>
          <a:prstGeom prst="rect">
            <a:avLst/>
          </a:prstGeom>
          <a:noFill/>
          <a:ln>
            <a:noFill/>
          </a:ln>
        </p:spPr>
      </p:pic>
      <p:pic>
        <p:nvPicPr>
          <p:cNvPr id="64" name="Google Shape;64;p14"/>
          <p:cNvPicPr preferRelativeResize="0"/>
          <p:nvPr/>
        </p:nvPicPr>
        <p:blipFill rotWithShape="1">
          <a:blip r:embed="rId4">
            <a:alphaModFix/>
          </a:blip>
          <a:srcRect l="11066" t="34129" r="12187" b="34180"/>
          <a:stretch/>
        </p:blipFill>
        <p:spPr>
          <a:xfrm>
            <a:off x="6960281" y="4223988"/>
            <a:ext cx="1881776" cy="353550"/>
          </a:xfrm>
          <a:prstGeom prst="rect">
            <a:avLst/>
          </a:prstGeom>
          <a:noFill/>
          <a:ln>
            <a:noFill/>
          </a:ln>
        </p:spPr>
      </p:pic>
      <p:pic>
        <p:nvPicPr>
          <p:cNvPr id="65" name="Google Shape;65;p14"/>
          <p:cNvPicPr preferRelativeResize="0"/>
          <p:nvPr/>
        </p:nvPicPr>
        <p:blipFill rotWithShape="1">
          <a:blip r:embed="rId5">
            <a:alphaModFix/>
          </a:blip>
          <a:srcRect r="53861"/>
          <a:stretch/>
        </p:blipFill>
        <p:spPr>
          <a:xfrm>
            <a:off x="6160831" y="4191850"/>
            <a:ext cx="572124" cy="417825"/>
          </a:xfrm>
          <a:prstGeom prst="rect">
            <a:avLst/>
          </a:prstGeom>
          <a:noFill/>
          <a:ln>
            <a:noFill/>
          </a:ln>
        </p:spPr>
      </p:pic>
      <p:pic>
        <p:nvPicPr>
          <p:cNvPr id="66" name="Google Shape;66;p14"/>
          <p:cNvPicPr preferRelativeResize="0"/>
          <p:nvPr/>
        </p:nvPicPr>
        <p:blipFill>
          <a:blip r:embed="rId6">
            <a:alphaModFix/>
          </a:blip>
          <a:stretch>
            <a:fillRect/>
          </a:stretch>
        </p:blipFill>
        <p:spPr>
          <a:xfrm>
            <a:off x="5515681" y="4191850"/>
            <a:ext cx="417825" cy="417825"/>
          </a:xfrm>
          <a:prstGeom prst="rect">
            <a:avLst/>
          </a:prstGeom>
          <a:noFill/>
          <a:ln>
            <a:noFill/>
          </a:ln>
        </p:spPr>
      </p:pic>
      <p:pic>
        <p:nvPicPr>
          <p:cNvPr id="67" name="Google Shape;67;p14"/>
          <p:cNvPicPr preferRelativeResize="0"/>
          <p:nvPr/>
        </p:nvPicPr>
        <p:blipFill>
          <a:blip r:embed="rId7">
            <a:alphaModFix/>
          </a:blip>
          <a:stretch>
            <a:fillRect/>
          </a:stretch>
        </p:blipFill>
        <p:spPr>
          <a:xfrm>
            <a:off x="4867268" y="4191850"/>
            <a:ext cx="389465" cy="417826"/>
          </a:xfrm>
          <a:prstGeom prst="rect">
            <a:avLst/>
          </a:prstGeom>
          <a:noFill/>
          <a:ln>
            <a:noFill/>
          </a:ln>
        </p:spPr>
      </p:pic>
      <p:pic>
        <p:nvPicPr>
          <p:cNvPr id="68" name="Google Shape;68;p14"/>
          <p:cNvPicPr preferRelativeResize="0"/>
          <p:nvPr/>
        </p:nvPicPr>
        <p:blipFill>
          <a:blip r:embed="rId8">
            <a:alphaModFix/>
          </a:blip>
          <a:stretch>
            <a:fillRect/>
          </a:stretch>
        </p:blipFill>
        <p:spPr>
          <a:xfrm>
            <a:off x="4190506" y="4191863"/>
            <a:ext cx="417825" cy="41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HTML Template</a:t>
            </a:r>
            <a:endParaRPr>
              <a:solidFill>
                <a:srgbClr val="F3F3F3"/>
              </a:solidFill>
              <a:latin typeface="Montserrat"/>
              <a:ea typeface="Montserrat"/>
              <a:cs typeface="Montserrat"/>
              <a:sym typeface="Montserrat"/>
            </a:endParaRPr>
          </a:p>
        </p:txBody>
      </p:sp>
      <p:sp>
        <p:nvSpPr>
          <p:cNvPr id="179" name="Google Shape;179;p29"/>
          <p:cNvSpPr txBox="1"/>
          <p:nvPr/>
        </p:nvSpPr>
        <p:spPr>
          <a:xfrm>
            <a:off x="813375" y="1408275"/>
            <a:ext cx="4982700" cy="2702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b="1">
                <a:solidFill>
                  <a:srgbClr val="808080"/>
                </a:solidFill>
                <a:latin typeface="Montserrat"/>
                <a:ea typeface="Montserrat"/>
                <a:cs typeface="Montserrat"/>
                <a:sym typeface="Montserrat"/>
              </a:rPr>
              <a:t>  &lt;</a:t>
            </a:r>
            <a:r>
              <a:rPr lang="en-GB" sz="1600" b="1">
                <a:solidFill>
                  <a:srgbClr val="569CD6"/>
                </a:solidFill>
                <a:latin typeface="Montserrat"/>
                <a:ea typeface="Montserrat"/>
                <a:cs typeface="Montserrat"/>
                <a:sym typeface="Montserrat"/>
              </a:rPr>
              <a:t>template</a:t>
            </a:r>
            <a:r>
              <a:rPr lang="en-GB">
                <a:solidFill>
                  <a:srgbClr val="D4D4D4"/>
                </a:solidFill>
                <a:latin typeface="Montserrat"/>
                <a:ea typeface="Montserrat"/>
                <a:cs typeface="Montserrat"/>
                <a:sym typeface="Montserrat"/>
              </a:rPr>
              <a:t> </a:t>
            </a:r>
            <a:r>
              <a:rPr lang="en-GB">
                <a:solidFill>
                  <a:srgbClr val="9CDCFE"/>
                </a:solidFill>
                <a:latin typeface="Montserrat"/>
                <a:ea typeface="Montserrat"/>
                <a:cs typeface="Montserrat"/>
                <a:sym typeface="Montserrat"/>
              </a:rPr>
              <a:t>id</a:t>
            </a:r>
            <a:r>
              <a:rPr lang="en-GB">
                <a:solidFill>
                  <a:srgbClr val="808080"/>
                </a:solidFill>
                <a:latin typeface="Montserrat"/>
                <a:ea typeface="Montserrat"/>
                <a:cs typeface="Montserrat"/>
                <a:sym typeface="Montserrat"/>
              </a:rPr>
              <a:t>=</a:t>
            </a:r>
            <a:r>
              <a:rPr lang="en-GB">
                <a:solidFill>
                  <a:srgbClr val="CE9178"/>
                </a:solidFill>
                <a:latin typeface="Montserrat"/>
                <a:ea typeface="Montserrat"/>
                <a:cs typeface="Montserrat"/>
                <a:sym typeface="Montserrat"/>
              </a:rPr>
              <a:t>"my-shiny-template"</a:t>
            </a:r>
            <a:r>
              <a:rPr lang="en-GB">
                <a:solidFill>
                  <a:srgbClr val="808080"/>
                </a:solidFill>
                <a:latin typeface="Montserrat"/>
                <a:ea typeface="Montserrat"/>
                <a:cs typeface="Montserrat"/>
                <a:sym typeface="Montserrat"/>
              </a:rPr>
              <a:t>&gt;</a:t>
            </a:r>
            <a:endParaRPr>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a:t>
            </a:r>
            <a:r>
              <a:rPr lang="en-GB">
                <a:solidFill>
                  <a:srgbClr val="808080"/>
                </a:solidFill>
                <a:latin typeface="Montserrat"/>
                <a:ea typeface="Montserrat"/>
                <a:cs typeface="Montserrat"/>
                <a:sym typeface="Montserrat"/>
              </a:rPr>
              <a:t>&lt;</a:t>
            </a:r>
            <a:r>
              <a:rPr lang="en-GB">
                <a:solidFill>
                  <a:srgbClr val="569CD6"/>
                </a:solidFill>
                <a:latin typeface="Montserrat"/>
                <a:ea typeface="Montserrat"/>
                <a:cs typeface="Montserrat"/>
                <a:sym typeface="Montserrat"/>
              </a:rPr>
              <a:t>div</a:t>
            </a:r>
            <a:r>
              <a:rPr lang="en-GB">
                <a:solidFill>
                  <a:srgbClr val="D4D4D4"/>
                </a:solidFill>
                <a:latin typeface="Montserrat"/>
                <a:ea typeface="Montserrat"/>
                <a:cs typeface="Montserrat"/>
                <a:sym typeface="Montserrat"/>
              </a:rPr>
              <a:t> </a:t>
            </a:r>
            <a:r>
              <a:rPr lang="en-GB">
                <a:solidFill>
                  <a:srgbClr val="9CDCFE"/>
                </a:solidFill>
                <a:latin typeface="Montserrat"/>
                <a:ea typeface="Montserrat"/>
                <a:cs typeface="Montserrat"/>
                <a:sym typeface="Montserrat"/>
              </a:rPr>
              <a:t>class</a:t>
            </a:r>
            <a:r>
              <a:rPr lang="en-GB">
                <a:solidFill>
                  <a:srgbClr val="808080"/>
                </a:solidFill>
                <a:latin typeface="Montserrat"/>
                <a:ea typeface="Montserrat"/>
                <a:cs typeface="Montserrat"/>
                <a:sym typeface="Montserrat"/>
              </a:rPr>
              <a:t>=</a:t>
            </a:r>
            <a:r>
              <a:rPr lang="en-GB">
                <a:solidFill>
                  <a:srgbClr val="CE9178"/>
                </a:solidFill>
                <a:latin typeface="Montserrat"/>
                <a:ea typeface="Montserrat"/>
                <a:cs typeface="Montserrat"/>
                <a:sym typeface="Montserrat"/>
              </a:rPr>
              <a:t>"template__container"</a:t>
            </a:r>
            <a:r>
              <a:rPr lang="en-GB">
                <a:solidFill>
                  <a:srgbClr val="808080"/>
                </a:solidFill>
                <a:latin typeface="Montserrat"/>
                <a:ea typeface="Montserrat"/>
                <a:cs typeface="Montserrat"/>
                <a:sym typeface="Montserrat"/>
              </a:rPr>
              <a:t>&gt;</a:t>
            </a:r>
            <a:endParaRPr>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a:t>
            </a:r>
            <a:r>
              <a:rPr lang="en-GB">
                <a:solidFill>
                  <a:srgbClr val="808080"/>
                </a:solidFill>
                <a:latin typeface="Montserrat"/>
                <a:ea typeface="Montserrat"/>
                <a:cs typeface="Montserrat"/>
                <a:sym typeface="Montserrat"/>
              </a:rPr>
              <a:t>&lt;</a:t>
            </a:r>
            <a:r>
              <a:rPr lang="en-GB">
                <a:solidFill>
                  <a:srgbClr val="569CD6"/>
                </a:solidFill>
                <a:latin typeface="Montserrat"/>
                <a:ea typeface="Montserrat"/>
                <a:cs typeface="Montserrat"/>
                <a:sym typeface="Montserrat"/>
              </a:rPr>
              <a:t>img</a:t>
            </a:r>
            <a:r>
              <a:rPr lang="en-GB">
                <a:solidFill>
                  <a:srgbClr val="D4D4D4"/>
                </a:solidFill>
                <a:latin typeface="Montserrat"/>
                <a:ea typeface="Montserrat"/>
                <a:cs typeface="Montserrat"/>
                <a:sym typeface="Montserrat"/>
              </a:rPr>
              <a:t> </a:t>
            </a:r>
            <a:r>
              <a:rPr lang="en-GB">
                <a:solidFill>
                  <a:srgbClr val="9CDCFE"/>
                </a:solidFill>
                <a:latin typeface="Montserrat"/>
                <a:ea typeface="Montserrat"/>
                <a:cs typeface="Montserrat"/>
                <a:sym typeface="Montserrat"/>
              </a:rPr>
              <a:t>class</a:t>
            </a:r>
            <a:r>
              <a:rPr lang="en-GB">
                <a:solidFill>
                  <a:srgbClr val="808080"/>
                </a:solidFill>
                <a:latin typeface="Montserrat"/>
                <a:ea typeface="Montserrat"/>
                <a:cs typeface="Montserrat"/>
                <a:sym typeface="Montserrat"/>
              </a:rPr>
              <a:t>=</a:t>
            </a:r>
            <a:r>
              <a:rPr lang="en-GB">
                <a:solidFill>
                  <a:srgbClr val="CE9178"/>
                </a:solidFill>
                <a:latin typeface="Montserrat"/>
                <a:ea typeface="Montserrat"/>
                <a:cs typeface="Montserrat"/>
                <a:sym typeface="Montserrat"/>
              </a:rPr>
              <a:t>"template__image"</a:t>
            </a:r>
            <a:r>
              <a:rPr lang="en-GB">
                <a:solidFill>
                  <a:srgbClr val="808080"/>
                </a:solidFill>
                <a:latin typeface="Montserrat"/>
                <a:ea typeface="Montserrat"/>
                <a:cs typeface="Montserrat"/>
                <a:sym typeface="Montserrat"/>
              </a:rPr>
              <a:t>&gt;</a:t>
            </a:r>
            <a:endParaRPr>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a:t>
            </a:r>
            <a:r>
              <a:rPr lang="en-GB">
                <a:solidFill>
                  <a:srgbClr val="808080"/>
                </a:solidFill>
                <a:latin typeface="Montserrat"/>
                <a:ea typeface="Montserrat"/>
                <a:cs typeface="Montserrat"/>
                <a:sym typeface="Montserrat"/>
              </a:rPr>
              <a:t>&lt;</a:t>
            </a:r>
            <a:r>
              <a:rPr lang="en-GB">
                <a:solidFill>
                  <a:srgbClr val="569CD6"/>
                </a:solidFill>
                <a:latin typeface="Montserrat"/>
                <a:ea typeface="Montserrat"/>
                <a:cs typeface="Montserrat"/>
                <a:sym typeface="Montserrat"/>
              </a:rPr>
              <a:t>div</a:t>
            </a:r>
            <a:r>
              <a:rPr lang="en-GB">
                <a:solidFill>
                  <a:srgbClr val="D4D4D4"/>
                </a:solidFill>
                <a:latin typeface="Montserrat"/>
                <a:ea typeface="Montserrat"/>
                <a:cs typeface="Montserrat"/>
                <a:sym typeface="Montserrat"/>
              </a:rPr>
              <a:t> </a:t>
            </a:r>
            <a:r>
              <a:rPr lang="en-GB">
                <a:solidFill>
                  <a:srgbClr val="9CDCFE"/>
                </a:solidFill>
                <a:latin typeface="Montserrat"/>
                <a:ea typeface="Montserrat"/>
                <a:cs typeface="Montserrat"/>
                <a:sym typeface="Montserrat"/>
              </a:rPr>
              <a:t>class</a:t>
            </a:r>
            <a:r>
              <a:rPr lang="en-GB">
                <a:solidFill>
                  <a:srgbClr val="808080"/>
                </a:solidFill>
                <a:latin typeface="Montserrat"/>
                <a:ea typeface="Montserrat"/>
                <a:cs typeface="Montserrat"/>
                <a:sym typeface="Montserrat"/>
              </a:rPr>
              <a:t>=</a:t>
            </a:r>
            <a:r>
              <a:rPr lang="en-GB">
                <a:solidFill>
                  <a:srgbClr val="CE9178"/>
                </a:solidFill>
                <a:latin typeface="Montserrat"/>
                <a:ea typeface="Montserrat"/>
                <a:cs typeface="Montserrat"/>
                <a:sym typeface="Montserrat"/>
              </a:rPr>
              <a:t>"template__info"</a:t>
            </a:r>
            <a:r>
              <a:rPr lang="en-GB">
                <a:solidFill>
                  <a:srgbClr val="808080"/>
                </a:solidFill>
                <a:latin typeface="Montserrat"/>
                <a:ea typeface="Montserrat"/>
                <a:cs typeface="Montserrat"/>
                <a:sym typeface="Montserrat"/>
              </a:rPr>
              <a:t>&gt;</a:t>
            </a:r>
            <a:endParaRPr>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a:t>
            </a:r>
            <a:r>
              <a:rPr lang="en-GB">
                <a:solidFill>
                  <a:srgbClr val="808080"/>
                </a:solidFill>
                <a:latin typeface="Montserrat"/>
                <a:ea typeface="Montserrat"/>
                <a:cs typeface="Montserrat"/>
                <a:sym typeface="Montserrat"/>
              </a:rPr>
              <a:t>&lt;/</a:t>
            </a:r>
            <a:r>
              <a:rPr lang="en-GB">
                <a:solidFill>
                  <a:srgbClr val="569CD6"/>
                </a:solidFill>
                <a:latin typeface="Montserrat"/>
                <a:ea typeface="Montserrat"/>
                <a:cs typeface="Montserrat"/>
                <a:sym typeface="Montserrat"/>
              </a:rPr>
              <a:t>div</a:t>
            </a:r>
            <a:r>
              <a:rPr lang="en-GB">
                <a:solidFill>
                  <a:srgbClr val="808080"/>
                </a:solidFill>
                <a:latin typeface="Montserrat"/>
                <a:ea typeface="Montserrat"/>
                <a:cs typeface="Montserrat"/>
                <a:sym typeface="Montserrat"/>
              </a:rPr>
              <a:t>&gt;</a:t>
            </a:r>
            <a:endParaRPr>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a:t>
            </a:r>
            <a:r>
              <a:rPr lang="en-GB">
                <a:solidFill>
                  <a:srgbClr val="808080"/>
                </a:solidFill>
                <a:latin typeface="Montserrat"/>
                <a:ea typeface="Montserrat"/>
                <a:cs typeface="Montserrat"/>
                <a:sym typeface="Montserrat"/>
              </a:rPr>
              <a:t>&lt;/</a:t>
            </a:r>
            <a:r>
              <a:rPr lang="en-GB">
                <a:solidFill>
                  <a:srgbClr val="569CD6"/>
                </a:solidFill>
                <a:latin typeface="Montserrat"/>
                <a:ea typeface="Montserrat"/>
                <a:cs typeface="Montserrat"/>
                <a:sym typeface="Montserrat"/>
              </a:rPr>
              <a:t>div</a:t>
            </a:r>
            <a:r>
              <a:rPr lang="en-GB">
                <a:solidFill>
                  <a:srgbClr val="808080"/>
                </a:solidFill>
                <a:latin typeface="Montserrat"/>
                <a:ea typeface="Montserrat"/>
                <a:cs typeface="Montserrat"/>
                <a:sym typeface="Montserrat"/>
              </a:rPr>
              <a:t>&gt;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a:solidFill>
                  <a:srgbClr val="D4D4D4"/>
                </a:solidFill>
                <a:latin typeface="Montserrat"/>
                <a:ea typeface="Montserrat"/>
                <a:cs typeface="Montserrat"/>
                <a:sym typeface="Montserrat"/>
              </a:rPr>
              <a:t>  </a:t>
            </a:r>
            <a:r>
              <a:rPr lang="en-GB" sz="1600" b="1">
                <a:solidFill>
                  <a:srgbClr val="808080"/>
                </a:solidFill>
                <a:latin typeface="Montserrat"/>
                <a:ea typeface="Montserrat"/>
                <a:cs typeface="Montserrat"/>
                <a:sym typeface="Montserrat"/>
              </a:rPr>
              <a:t>&lt;/</a:t>
            </a:r>
            <a:r>
              <a:rPr lang="en-GB" sz="1600" b="1">
                <a:solidFill>
                  <a:srgbClr val="569CD6"/>
                </a:solidFill>
                <a:latin typeface="Montserrat"/>
                <a:ea typeface="Montserrat"/>
                <a:cs typeface="Montserrat"/>
                <a:sym typeface="Montserrat"/>
              </a:rPr>
              <a:t>template</a:t>
            </a:r>
            <a:r>
              <a:rPr lang="en-GB" sz="1600" b="1">
                <a:solidFill>
                  <a:srgbClr val="808080"/>
                </a:solidFill>
                <a:latin typeface="Montserrat"/>
                <a:ea typeface="Montserrat"/>
                <a:cs typeface="Montserrat"/>
                <a:sym typeface="Montserrat"/>
              </a:rPr>
              <a:t>&gt;</a:t>
            </a:r>
            <a:endParaRPr sz="1600" b="1">
              <a:solidFill>
                <a:srgbClr val="808080"/>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AB9B62F0-DCA1-4C94-BE11-82C7D2A2741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pic>
        <p:nvPicPr>
          <p:cNvPr id="6" name="Google Shape;193;p31">
            <a:hlinkClick r:id="rId3"/>
            <a:extLst>
              <a:ext uri="{FF2B5EF4-FFF2-40B4-BE49-F238E27FC236}">
                <a16:creationId xmlns:a16="http://schemas.microsoft.com/office/drawing/2014/main" id="{E3B0D67D-F7C5-4FD5-A122-0411C031D975}"/>
              </a:ext>
            </a:extLst>
          </p:cNvPr>
          <p:cNvPicPr preferRelativeResize="0"/>
          <p:nvPr/>
        </p:nvPicPr>
        <p:blipFill>
          <a:blip r:embed="rId4">
            <a:alphaModFix/>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489650" y="315600"/>
            <a:ext cx="1428575" cy="404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606300" y="1075675"/>
            <a:ext cx="38814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Why HTML templates?</a:t>
            </a:r>
            <a:endParaRPr sz="1800" b="1">
              <a:latin typeface="Montserrat"/>
              <a:ea typeface="Montserrat"/>
              <a:cs typeface="Montserrat"/>
              <a:sym typeface="Montserrat"/>
            </a:endParaRPr>
          </a:p>
        </p:txBody>
      </p:sp>
      <p:sp>
        <p:nvSpPr>
          <p:cNvPr id="185" name="Google Shape;185;p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187" name="Google Shape;187;p30"/>
          <p:cNvPicPr preferRelativeResize="0"/>
          <p:nvPr/>
        </p:nvPicPr>
        <p:blipFill rotWithShape="1">
          <a:blip r:embed="rId3">
            <a:alphaModFix amt="72000"/>
          </a:blip>
          <a:srcRect l="12370" t="-438" r="27666" b="-1477"/>
          <a:stretch/>
        </p:blipFill>
        <p:spPr>
          <a:xfrm>
            <a:off x="4526025" y="-35250"/>
            <a:ext cx="4617974" cy="5277450"/>
          </a:xfrm>
          <a:prstGeom prst="rect">
            <a:avLst/>
          </a:prstGeom>
          <a:noFill/>
          <a:ln>
            <a:noFill/>
          </a:ln>
        </p:spPr>
      </p:pic>
      <p:sp>
        <p:nvSpPr>
          <p:cNvPr id="6" name="Google Shape;56;p13">
            <a:extLst>
              <a:ext uri="{FF2B5EF4-FFF2-40B4-BE49-F238E27FC236}">
                <a16:creationId xmlns:a16="http://schemas.microsoft.com/office/drawing/2014/main" id="{ACFB2F51-729F-4787-B63C-83C04F921AA3}"/>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
        <p:nvSpPr>
          <p:cNvPr id="2" name="TextBox 1">
            <a:extLst>
              <a:ext uri="{FF2B5EF4-FFF2-40B4-BE49-F238E27FC236}">
                <a16:creationId xmlns:a16="http://schemas.microsoft.com/office/drawing/2014/main" id="{5E48E910-53B1-4F3E-B661-D2EC7E87E10E}"/>
              </a:ext>
            </a:extLst>
          </p:cNvPr>
          <p:cNvSpPr txBox="1"/>
          <p:nvPr/>
        </p:nvSpPr>
        <p:spPr>
          <a:xfrm>
            <a:off x="685800" y="1844566"/>
            <a:ext cx="2419252" cy="1617174"/>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GB" dirty="0">
                <a:latin typeface="Montserrat"/>
                <a:ea typeface="Montserrat"/>
                <a:cs typeface="Montserrat"/>
                <a:sym typeface="Montserrat"/>
              </a:rPr>
              <a:t>Browser parse it once</a:t>
            </a:r>
          </a:p>
          <a:p>
            <a:pPr marL="285750" indent="-285750">
              <a:lnSpc>
                <a:spcPct val="250000"/>
              </a:lnSpc>
              <a:buFont typeface="Arial" panose="020B0604020202020204" pitchFamily="34" charset="0"/>
              <a:buChar char="•"/>
            </a:pPr>
            <a:r>
              <a:rPr lang="en-GB" dirty="0">
                <a:latin typeface="Montserrat"/>
                <a:sym typeface="Montserrat"/>
              </a:rPr>
              <a:t>Fast</a:t>
            </a:r>
          </a:p>
          <a:p>
            <a:pPr marL="285750" indent="-285750">
              <a:lnSpc>
                <a:spcPct val="250000"/>
              </a:lnSpc>
              <a:buFont typeface="Arial" panose="020B0604020202020204" pitchFamily="34" charset="0"/>
              <a:buChar char="•"/>
            </a:pPr>
            <a:r>
              <a:rPr lang="en-GB" dirty="0">
                <a:latin typeface="Montserrat"/>
                <a:sym typeface="Montserrat"/>
              </a:rPr>
              <a:t>Easy to use</a:t>
            </a:r>
            <a:endParaRPr lang="da-DK"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199" name="Google Shape;199;p32"/>
          <p:cNvSpPr txBox="1">
            <a:spLocks noGrp="1"/>
          </p:cNvSpPr>
          <p:nvPr>
            <p:ph type="title"/>
          </p:nvPr>
        </p:nvSpPr>
        <p:spPr>
          <a:xfrm>
            <a:off x="671200" y="1771900"/>
            <a:ext cx="3780600" cy="1610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solidFill>
                <a:srgbClr val="D9D9D9"/>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D9D9D9"/>
              </a:buClr>
              <a:buSzPts val="1400"/>
              <a:buFont typeface="Montserrat"/>
              <a:buChar char="●"/>
            </a:pPr>
            <a:r>
              <a:rPr lang="en-GB" sz="1400">
                <a:solidFill>
                  <a:srgbClr val="D9D9D9"/>
                </a:solidFill>
                <a:latin typeface="Montserrat"/>
                <a:ea typeface="Montserrat"/>
                <a:cs typeface="Montserrat"/>
                <a:sym typeface="Montserrat"/>
              </a:rPr>
              <a:t>HTML Template</a:t>
            </a:r>
            <a:endParaRPr sz="1400">
              <a:solidFill>
                <a:srgbClr val="D9D9D9"/>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Custom Elements</a:t>
            </a:r>
            <a:endParaRPr sz="1400">
              <a:latin typeface="Montserrat"/>
              <a:ea typeface="Montserrat"/>
              <a:cs typeface="Montserrat"/>
              <a:sym typeface="Montserrat"/>
            </a:endParaRPr>
          </a:p>
          <a:p>
            <a:pPr marL="0" lvl="0" indent="0" algn="l" rtl="0">
              <a:lnSpc>
                <a:spcPct val="115000"/>
              </a:lnSpc>
              <a:spcBef>
                <a:spcPts val="0"/>
              </a:spcBef>
              <a:spcAft>
                <a:spcPts val="0"/>
              </a:spcAft>
              <a:buNone/>
            </a:pPr>
            <a:endParaRPr sz="1400">
              <a:solidFill>
                <a:srgbClr val="000000"/>
              </a:solidFill>
              <a:latin typeface="Montserrat"/>
              <a:ea typeface="Montserrat"/>
              <a:cs typeface="Montserrat"/>
              <a:sym typeface="Montserrat"/>
            </a:endParaRPr>
          </a:p>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spcBef>
                <a:spcPts val="0"/>
              </a:spcBef>
              <a:spcAft>
                <a:spcPts val="0"/>
              </a:spcAft>
              <a:buNone/>
            </a:pPr>
            <a:endParaRPr sz="1400">
              <a:latin typeface="Montserrat"/>
              <a:ea typeface="Montserrat"/>
              <a:cs typeface="Montserrat"/>
              <a:sym typeface="Montserrat"/>
            </a:endParaRPr>
          </a:p>
        </p:txBody>
      </p:sp>
      <p:pic>
        <p:nvPicPr>
          <p:cNvPr id="200" name="Google Shape;200;p32"/>
          <p:cNvPicPr preferRelativeResize="0"/>
          <p:nvPr/>
        </p:nvPicPr>
        <p:blipFill rotWithShape="1">
          <a:blip r:embed="rId3">
            <a:alphaModFix/>
          </a:blip>
          <a:srcRect r="38849"/>
          <a:stretch/>
        </p:blipFill>
        <p:spPr>
          <a:xfrm>
            <a:off x="4574300" y="-2750"/>
            <a:ext cx="4711806" cy="5143502"/>
          </a:xfrm>
          <a:prstGeom prst="rect">
            <a:avLst/>
          </a:prstGeom>
          <a:noFill/>
          <a:ln>
            <a:noFill/>
          </a:ln>
        </p:spPr>
      </p:pic>
      <p:sp>
        <p:nvSpPr>
          <p:cNvPr id="201" name="Google Shape;201;p32"/>
          <p:cNvSpPr/>
          <p:nvPr/>
        </p:nvSpPr>
        <p:spPr>
          <a:xfrm>
            <a:off x="4574300" y="-29750"/>
            <a:ext cx="4711800" cy="5197500"/>
          </a:xfrm>
          <a:prstGeom prst="rect">
            <a:avLst/>
          </a:prstGeom>
          <a:solidFill>
            <a:srgbClr val="000000">
              <a:alpha val="21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rot="-5400000">
            <a:off x="5885750" y="1757050"/>
            <a:ext cx="1874400" cy="1623900"/>
          </a:xfrm>
          <a:prstGeom prst="hexagon">
            <a:avLst>
              <a:gd name="adj" fmla="val 25000"/>
              <a:gd name="vf" fmla="val 11547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txBox="1"/>
          <p:nvPr/>
        </p:nvSpPr>
        <p:spPr>
          <a:xfrm>
            <a:off x="6461300" y="2198050"/>
            <a:ext cx="723300" cy="7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7200" b="1">
                <a:solidFill>
                  <a:srgbClr val="FFFFFF"/>
                </a:solidFill>
                <a:latin typeface="Montserrat"/>
                <a:ea typeface="Montserrat"/>
                <a:cs typeface="Montserrat"/>
                <a:sym typeface="Montserrat"/>
              </a:rPr>
              <a:t>2</a:t>
            </a:r>
            <a:endParaRPr sz="7200" b="1">
              <a:solidFill>
                <a:srgbClr val="FFFFFF"/>
              </a:solidFill>
              <a:latin typeface="Montserrat"/>
              <a:ea typeface="Montserrat"/>
              <a:cs typeface="Montserrat"/>
              <a:sym typeface="Montserrat"/>
            </a:endParaRPr>
          </a:p>
        </p:txBody>
      </p:sp>
      <p:sp>
        <p:nvSpPr>
          <p:cNvPr id="204" name="Google Shape;204;p32"/>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Web components consist of three main technologies:</a:t>
            </a:r>
            <a:endParaRPr sz="1800" b="1">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5ACFCED8-9615-42C2-A267-2B139E61DAED}"/>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p:nvPr/>
        </p:nvSpPr>
        <p:spPr>
          <a:xfrm>
            <a:off x="626375" y="1220550"/>
            <a:ext cx="6957600" cy="2702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600">
                <a:solidFill>
                  <a:srgbClr val="808080"/>
                </a:solidFill>
                <a:latin typeface="Montserrat"/>
                <a:ea typeface="Montserrat"/>
                <a:cs typeface="Montserrat"/>
                <a:sym typeface="Montserrat"/>
              </a:rPr>
              <a:t>&lt;red-button&gt;&lt;/red-button&gt;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808080"/>
                </a:solidFill>
                <a:latin typeface="Montserrat"/>
                <a:ea typeface="Montserrat"/>
                <a:cs typeface="Montserrat"/>
                <a:sym typeface="Montserrat"/>
              </a:rPr>
              <a:t>&lt;</a:t>
            </a:r>
            <a:r>
              <a:rPr lang="en-GB" sz="1600" b="1">
                <a:solidFill>
                  <a:srgbClr val="569CD6"/>
                </a:solidFill>
                <a:latin typeface="Montserrat"/>
                <a:ea typeface="Montserrat"/>
                <a:cs typeface="Montserrat"/>
                <a:sym typeface="Montserrat"/>
              </a:rPr>
              <a:t>my-unique-wc</a:t>
            </a:r>
            <a:r>
              <a:rPr lang="en-GB" sz="1600">
                <a:solidFill>
                  <a:srgbClr val="808080"/>
                </a:solidFill>
                <a:latin typeface="Montserrat"/>
                <a:ea typeface="Montserrat"/>
                <a:cs typeface="Montserrat"/>
                <a:sym typeface="Montserrat"/>
              </a:rPr>
              <a:t>&gt;&lt;/</a:t>
            </a:r>
            <a:r>
              <a:rPr lang="en-GB" sz="1600" b="1">
                <a:solidFill>
                  <a:srgbClr val="569CD6"/>
                </a:solidFill>
                <a:latin typeface="Montserrat"/>
                <a:ea typeface="Montserrat"/>
                <a:cs typeface="Montserrat"/>
                <a:sym typeface="Montserrat"/>
              </a:rPr>
              <a:t>my-unique-wc</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spcBef>
                <a:spcPts val="0"/>
              </a:spcBef>
              <a:spcAft>
                <a:spcPts val="0"/>
              </a:spcAft>
              <a:buNone/>
            </a:pPr>
            <a:endParaRPr sz="1600">
              <a:solidFill>
                <a:srgbClr val="608B4E"/>
              </a:solidFill>
              <a:latin typeface="Montserrat"/>
              <a:ea typeface="Montserrat"/>
              <a:cs typeface="Montserrat"/>
              <a:sym typeface="Montserrat"/>
            </a:endParaRPr>
          </a:p>
        </p:txBody>
      </p:sp>
      <p:sp>
        <p:nvSpPr>
          <p:cNvPr id="212" name="Google Shape;212;p33"/>
          <p:cNvSpPr txBox="1">
            <a:spLocks noGrp="1"/>
          </p:cNvSpPr>
          <p:nvPr>
            <p:ph type="title"/>
          </p:nvPr>
        </p:nvSpPr>
        <p:spPr>
          <a:xfrm>
            <a:off x="626375" y="875500"/>
            <a:ext cx="46278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Naming your custom element</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4AEC79B1-6056-4F38-8A3F-50D308A27250}"/>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p:nvPr/>
        </p:nvSpPr>
        <p:spPr>
          <a:xfrm>
            <a:off x="626375" y="1220550"/>
            <a:ext cx="6957600" cy="2702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my-unique-</a:t>
            </a:r>
            <a:r>
              <a:rPr lang="en-GB" sz="1200" dirty="0" err="1">
                <a:solidFill>
                  <a:srgbClr val="569CD6"/>
                </a:solidFill>
                <a:latin typeface="Montserrat"/>
                <a:ea typeface="Montserrat"/>
                <a:cs typeface="Montserrat"/>
                <a:sym typeface="Montserrat"/>
              </a:rPr>
              <a:t>wc</a:t>
            </a:r>
            <a:endParaRPr lang="en-GB"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b="1" dirty="0">
                <a:solidFill>
                  <a:srgbClr val="D4D4D4"/>
                </a:solidFill>
                <a:latin typeface="Montserrat"/>
                <a:ea typeface="Montserrat"/>
                <a:cs typeface="Montserrat"/>
                <a:sym typeface="Montserrat"/>
              </a:rPr>
              <a:t>      </a:t>
            </a:r>
            <a:r>
              <a:rPr lang="en-GB" sz="1600" b="1" dirty="0">
                <a:solidFill>
                  <a:schemeClr val="dk2"/>
                </a:solidFill>
                <a:latin typeface="Montserrat"/>
                <a:ea typeface="Montserrat"/>
                <a:cs typeface="Montserrat"/>
                <a:sym typeface="Montserrat"/>
              </a:rPr>
              <a:t>title</a:t>
            </a:r>
            <a:r>
              <a:rPr lang="en-GB" sz="1600" b="1" dirty="0">
                <a:solidFill>
                  <a:srgbClr val="808080"/>
                </a:solidFill>
                <a:latin typeface="Montserrat"/>
                <a:ea typeface="Montserrat"/>
                <a:cs typeface="Montserrat"/>
                <a:sym typeface="Montserrat"/>
              </a:rPr>
              <a:t>=</a:t>
            </a:r>
            <a:r>
              <a:rPr lang="en-GB" sz="1600" b="1" dirty="0">
                <a:solidFill>
                  <a:srgbClr val="CE9178"/>
                </a:solidFill>
                <a:latin typeface="Montserrat"/>
                <a:ea typeface="Montserrat"/>
                <a:cs typeface="Montserrat"/>
                <a:sym typeface="Montserrat"/>
              </a:rPr>
              <a:t>"I am a Title"</a:t>
            </a:r>
            <a:endParaRPr sz="1600" b="1"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dirty="0">
                <a:solidFill>
                  <a:srgbClr val="D4D4D4"/>
                </a:solidFill>
                <a:latin typeface="Montserrat"/>
                <a:ea typeface="Montserrat"/>
                <a:cs typeface="Montserrat"/>
                <a:sym typeface="Montserrat"/>
              </a:rPr>
              <a:t>     </a:t>
            </a:r>
            <a:r>
              <a:rPr lang="en-GB" sz="1600" b="1" dirty="0" err="1">
                <a:solidFill>
                  <a:schemeClr val="dk2"/>
                </a:solidFill>
                <a:latin typeface="Montserrat"/>
                <a:ea typeface="Montserrat"/>
                <a:cs typeface="Montserrat"/>
                <a:sym typeface="Montserrat"/>
              </a:rPr>
              <a:t>xyz</a:t>
            </a:r>
            <a:r>
              <a:rPr lang="en-GB" sz="1600" b="1" dirty="0">
                <a:solidFill>
                  <a:srgbClr val="808080"/>
                </a:solidFill>
                <a:latin typeface="Montserrat"/>
                <a:ea typeface="Montserrat"/>
                <a:cs typeface="Montserrat"/>
                <a:sym typeface="Montserrat"/>
              </a:rPr>
              <a:t>=</a:t>
            </a:r>
            <a:r>
              <a:rPr lang="en-GB" sz="1600" b="1" dirty="0">
                <a:solidFill>
                  <a:srgbClr val="CE9178"/>
                </a:solidFill>
                <a:latin typeface="Montserrat"/>
                <a:ea typeface="Montserrat"/>
                <a:cs typeface="Montserrat"/>
                <a:sym typeface="Montserrat"/>
              </a:rPr>
              <a:t>"No idea what I am!"</a:t>
            </a:r>
            <a:r>
              <a:rPr lang="en-GB" sz="1600" b="1" dirty="0">
                <a:solidFill>
                  <a:srgbClr val="808080"/>
                </a:solidFill>
                <a:latin typeface="Montserrat"/>
                <a:ea typeface="Montserrat"/>
                <a:cs typeface="Montserrat"/>
                <a:sym typeface="Montserrat"/>
              </a:rPr>
              <a:t>&gt;</a:t>
            </a:r>
            <a:endParaRPr sz="1600" b="1"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my-unique-</a:t>
            </a:r>
            <a:r>
              <a:rPr lang="en-GB" sz="1200" dirty="0" err="1">
                <a:solidFill>
                  <a:srgbClr val="569CD6"/>
                </a:solidFill>
                <a:latin typeface="Montserrat"/>
                <a:ea typeface="Montserrat"/>
                <a:cs typeface="Montserrat"/>
                <a:sym typeface="Montserrat"/>
              </a:rPr>
              <a:t>wc</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spcBef>
                <a:spcPts val="0"/>
              </a:spcBef>
              <a:spcAft>
                <a:spcPts val="0"/>
              </a:spcAft>
              <a:buNone/>
            </a:pPr>
            <a:endParaRPr sz="1600" dirty="0">
              <a:solidFill>
                <a:srgbClr val="608B4E"/>
              </a:solidFill>
              <a:latin typeface="Montserrat"/>
              <a:ea typeface="Montserrat"/>
              <a:cs typeface="Montserrat"/>
              <a:sym typeface="Montserrat"/>
            </a:endParaRPr>
          </a:p>
        </p:txBody>
      </p:sp>
      <p:sp>
        <p:nvSpPr>
          <p:cNvPr id="219" name="Google Shape;219;p34"/>
          <p:cNvSpPr txBox="1">
            <a:spLocks noGrp="1"/>
          </p:cNvSpPr>
          <p:nvPr>
            <p:ph type="title"/>
          </p:nvPr>
        </p:nvSpPr>
        <p:spPr>
          <a:xfrm>
            <a:off x="626375" y="875500"/>
            <a:ext cx="46278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Naming the attributes</a:t>
            </a:r>
            <a:endParaRPr sz="1800" b="1">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8004E07A-9319-4F99-9E77-E49AC3304531}"/>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aphicFrame>
        <p:nvGraphicFramePr>
          <p:cNvPr id="224" name="Google Shape;224;p35"/>
          <p:cNvGraphicFramePr/>
          <p:nvPr/>
        </p:nvGraphicFramePr>
        <p:xfrm>
          <a:off x="394750" y="1611650"/>
          <a:ext cx="8354500" cy="1920210"/>
        </p:xfrm>
        <a:graphic>
          <a:graphicData uri="http://schemas.openxmlformats.org/drawingml/2006/table">
            <a:tbl>
              <a:tblPr>
                <a:noFill/>
                <a:tableStyleId>{6858BCA9-CA96-4501-89C7-4D0040C20BBF}</a:tableStyleId>
              </a:tblPr>
              <a:tblGrid>
                <a:gridCol w="2193175">
                  <a:extLst>
                    <a:ext uri="{9D8B030D-6E8A-4147-A177-3AD203B41FA5}">
                      <a16:colId xmlns:a16="http://schemas.microsoft.com/office/drawing/2014/main" val="20000"/>
                    </a:ext>
                  </a:extLst>
                </a:gridCol>
                <a:gridCol w="1981275">
                  <a:extLst>
                    <a:ext uri="{9D8B030D-6E8A-4147-A177-3AD203B41FA5}">
                      <a16:colId xmlns:a16="http://schemas.microsoft.com/office/drawing/2014/main" val="20001"/>
                    </a:ext>
                  </a:extLst>
                </a:gridCol>
                <a:gridCol w="2090025">
                  <a:extLst>
                    <a:ext uri="{9D8B030D-6E8A-4147-A177-3AD203B41FA5}">
                      <a16:colId xmlns:a16="http://schemas.microsoft.com/office/drawing/2014/main" val="20002"/>
                    </a:ext>
                  </a:extLst>
                </a:gridCol>
                <a:gridCol w="2090025">
                  <a:extLst>
                    <a:ext uri="{9D8B030D-6E8A-4147-A177-3AD203B41FA5}">
                      <a16:colId xmlns:a16="http://schemas.microsoft.com/office/drawing/2014/main" val="20003"/>
                    </a:ext>
                  </a:extLst>
                </a:gridCol>
              </a:tblGrid>
              <a:tr h="396200">
                <a:tc>
                  <a:txBody>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Native</a:t>
                      </a:r>
                      <a:endParaRPr b="1">
                        <a:solidFill>
                          <a:srgbClr val="FFFFFF"/>
                        </a:solidFill>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6D9EEB"/>
                    </a:solidFill>
                  </a:tcPr>
                </a:tc>
                <a:tc>
                  <a:txBody>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Angular</a:t>
                      </a:r>
                      <a:endParaRPr b="1">
                        <a:solidFill>
                          <a:srgbClr val="FFFFFF"/>
                        </a:solidFill>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6D9EEB"/>
                    </a:solidFill>
                  </a:tcPr>
                </a:tc>
                <a:tc>
                  <a:txBody>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React</a:t>
                      </a:r>
                      <a:endParaRPr b="1">
                        <a:solidFill>
                          <a:srgbClr val="FFFFFF"/>
                        </a:solidFill>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6D9EEB"/>
                    </a:solidFill>
                  </a:tcPr>
                </a:tc>
                <a:tc>
                  <a:txBody>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Vue</a:t>
                      </a:r>
                      <a:endParaRPr b="1">
                        <a:solidFill>
                          <a:srgbClr val="FFFFFF"/>
                        </a:solidFill>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100">
                          <a:latin typeface="Montserrat"/>
                          <a:ea typeface="Montserrat"/>
                          <a:cs typeface="Montserrat"/>
                          <a:sym typeface="Montserrat"/>
                        </a:rPr>
                        <a:t>constructor</a:t>
                      </a:r>
                      <a:endParaRPr sz="1100">
                        <a:latin typeface="Montserrat"/>
                        <a:ea typeface="Montserrat"/>
                        <a:cs typeface="Montserrat"/>
                        <a:sym typeface="Montserrat"/>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ngOnInit</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Constructor</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Creates</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100">
                          <a:latin typeface="Montserrat"/>
                          <a:ea typeface="Montserrat"/>
                          <a:cs typeface="Montserrat"/>
                          <a:sym typeface="Montserrat"/>
                        </a:rPr>
                        <a:t>connectedCallback</a:t>
                      </a:r>
                      <a:endParaRPr sz="1100">
                        <a:latin typeface="Montserrat"/>
                        <a:ea typeface="Montserrat"/>
                        <a:cs typeface="Montserrat"/>
                        <a:sym typeface="Montserrat"/>
                      </a:endParaRPr>
                    </a:p>
                  </a:txBody>
                  <a:tcPr marL="91425" marR="91425" marT="91425" marB="91425">
                    <a:lnL w="9525" cap="flat" cmpd="sng">
                      <a:solidFill>
                        <a:srgbClr val="666666">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666666">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ngAfterContentChecked</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componentDidMount</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mounted</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100">
                          <a:latin typeface="Montserrat"/>
                          <a:ea typeface="Montserrat"/>
                          <a:cs typeface="Montserrat"/>
                          <a:sym typeface="Montserrat"/>
                        </a:rPr>
                        <a:t>disconnectedCallback</a:t>
                      </a:r>
                      <a:endParaRPr sz="1100">
                        <a:latin typeface="Montserrat"/>
                        <a:ea typeface="Montserrat"/>
                        <a:cs typeface="Montserrat"/>
                        <a:sym typeface="Montserrat"/>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ngOnDestroy</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componentWillUnmount</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destroy</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100">
                          <a:latin typeface="Montserrat"/>
                          <a:ea typeface="Montserrat"/>
                          <a:cs typeface="Montserrat"/>
                          <a:sym typeface="Montserrat"/>
                        </a:rPr>
                        <a:t>attributeChangedCallback</a:t>
                      </a:r>
                      <a:endParaRPr sz="1100">
                        <a:latin typeface="Montserrat"/>
                        <a:ea typeface="Montserrat"/>
                        <a:cs typeface="Montserrat"/>
                        <a:sym typeface="Montserrat"/>
                      </a:endParaRPr>
                    </a:p>
                  </a:txBody>
                  <a:tcPr marL="91425" marR="91425" marT="91425" marB="91425">
                    <a:lnL w="9525" cap="flat" cmpd="sng">
                      <a:solidFill>
                        <a:srgbClr val="666666">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666666">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ngOnChanges</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componentDidUpdate</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updated</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extLst>
                  <a:ext uri="{0D108BD9-81ED-4DB2-BD59-A6C34878D82A}">
                    <a16:rowId xmlns:a16="http://schemas.microsoft.com/office/drawing/2014/main" val="10004"/>
                  </a:ext>
                </a:extLst>
              </a:tr>
            </a:tbl>
          </a:graphicData>
        </a:graphic>
      </p:graphicFrame>
      <p:sp>
        <p:nvSpPr>
          <p:cNvPr id="225" name="Google Shape;225;p35"/>
          <p:cNvSpPr txBox="1">
            <a:spLocks noGrp="1"/>
          </p:cNvSpPr>
          <p:nvPr>
            <p:ph type="title"/>
          </p:nvPr>
        </p:nvSpPr>
        <p:spPr>
          <a:xfrm>
            <a:off x="626375" y="875500"/>
            <a:ext cx="46278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Custom elements lifecycle</a:t>
            </a:r>
            <a:endParaRPr sz="1800" b="1">
              <a:latin typeface="Montserrat"/>
              <a:ea typeface="Montserrat"/>
              <a:cs typeface="Montserrat"/>
              <a:sym typeface="Montserrat"/>
            </a:endParaRPr>
          </a:p>
        </p:txBody>
      </p:sp>
      <p:sp>
        <p:nvSpPr>
          <p:cNvPr id="226" name="Google Shape;226;p35"/>
          <p:cNvSpPr txBox="1"/>
          <p:nvPr/>
        </p:nvSpPr>
        <p:spPr>
          <a:xfrm>
            <a:off x="5155353" y="4543632"/>
            <a:ext cx="3627900" cy="44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dirty="0">
                <a:latin typeface="Montserrat"/>
                <a:ea typeface="Montserrat"/>
                <a:cs typeface="Montserrat"/>
                <a:sym typeface="Montserrat"/>
              </a:rPr>
              <a:t>Source: https://youtu.be/j-5uodRMW_Q</a:t>
            </a:r>
            <a:endParaRPr sz="900" dirty="0">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32756BA6-9E9A-4BCE-BDFA-78D8FECB91C0}"/>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p:txBody>
      </p:sp>
      <p:sp>
        <p:nvSpPr>
          <p:cNvPr id="232" name="Google Shape;232;p36"/>
          <p:cNvSpPr txBox="1"/>
          <p:nvPr/>
        </p:nvSpPr>
        <p:spPr>
          <a:xfrm>
            <a:off x="834325" y="1220550"/>
            <a:ext cx="7182900" cy="2702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600" dirty="0">
                <a:solidFill>
                  <a:srgbClr val="808080"/>
                </a:solidFill>
                <a:latin typeface="Montserrat"/>
                <a:ea typeface="Montserrat"/>
                <a:cs typeface="Montserrat"/>
                <a:sym typeface="Montserrat"/>
              </a:rPr>
              <a:t>&lt;</a:t>
            </a:r>
            <a:r>
              <a:rPr lang="en-GB" sz="1600" dirty="0">
                <a:solidFill>
                  <a:srgbClr val="569CD6"/>
                </a:solidFill>
                <a:latin typeface="Montserrat"/>
                <a:ea typeface="Montserrat"/>
                <a:cs typeface="Montserrat"/>
                <a:sym typeface="Montserrat"/>
              </a:rPr>
              <a:t>bb-red-strawberry</a:t>
            </a:r>
            <a:r>
              <a:rPr lang="en-GB" sz="1600" dirty="0">
                <a:solidFill>
                  <a:srgbClr val="D4D4D4"/>
                </a:solidFill>
                <a:latin typeface="Montserrat"/>
                <a:ea typeface="Montserrat"/>
                <a:cs typeface="Montserrat"/>
                <a:sym typeface="Montserrat"/>
              </a:rPr>
              <a:t> </a:t>
            </a:r>
          </a:p>
          <a:p>
            <a:pPr marL="0" lvl="0" indent="0" algn="l" rtl="0">
              <a:lnSpc>
                <a:spcPct val="150000"/>
              </a:lnSpc>
              <a:spcBef>
                <a:spcPts val="0"/>
              </a:spcBef>
              <a:spcAft>
                <a:spcPts val="0"/>
              </a:spcAft>
              <a:buNone/>
            </a:pPr>
            <a:r>
              <a:rPr lang="en-GB" sz="1600" dirty="0">
                <a:solidFill>
                  <a:srgbClr val="D4D4D4"/>
                </a:solidFill>
                <a:latin typeface="Montserrat"/>
                <a:ea typeface="Montserrat"/>
                <a:cs typeface="Montserrat"/>
                <a:sym typeface="Montserrat"/>
              </a:rPr>
              <a:t>     </a:t>
            </a:r>
            <a:r>
              <a:rPr lang="en-GB" sz="1600" dirty="0" err="1">
                <a:solidFill>
                  <a:srgbClr val="9CDCFE"/>
                </a:solidFill>
                <a:latin typeface="Montserrat"/>
                <a:ea typeface="Montserrat"/>
                <a:cs typeface="Montserrat"/>
                <a:sym typeface="Montserrat"/>
              </a:rPr>
              <a:t>img</a:t>
            </a:r>
            <a:r>
              <a:rPr lang="en-GB" sz="1600" dirty="0">
                <a:solidFill>
                  <a:srgbClr val="808080"/>
                </a:solidFill>
                <a:latin typeface="Montserrat"/>
                <a:ea typeface="Montserrat"/>
                <a:cs typeface="Montserrat"/>
                <a:sym typeface="Montserrat"/>
              </a:rPr>
              <a:t>=</a:t>
            </a:r>
            <a:r>
              <a:rPr lang="en-GB" sz="1600" dirty="0">
                <a:solidFill>
                  <a:srgbClr val="CE9178"/>
                </a:solidFill>
                <a:latin typeface="Montserrat"/>
                <a:ea typeface="Montserrat"/>
                <a:cs typeface="Montserrat"/>
                <a:sym typeface="Montserrat"/>
              </a:rPr>
              <a:t>"strawberry.jpg"</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en-GB" sz="1600" dirty="0">
                <a:solidFill>
                  <a:srgbClr val="9CDCFE"/>
                </a:solidFill>
                <a:latin typeface="Montserrat"/>
                <a:ea typeface="Montserrat"/>
                <a:cs typeface="Montserrat"/>
                <a:sym typeface="Montserrat"/>
              </a:rPr>
              <a:t>description</a:t>
            </a:r>
            <a:r>
              <a:rPr lang="en-GB" sz="1600" dirty="0">
                <a:solidFill>
                  <a:srgbClr val="808080"/>
                </a:solidFill>
                <a:latin typeface="Montserrat"/>
                <a:ea typeface="Montserrat"/>
                <a:cs typeface="Montserrat"/>
                <a:sym typeface="Montserrat"/>
              </a:rPr>
              <a:t>=</a:t>
            </a:r>
            <a:r>
              <a:rPr lang="en-GB" sz="1600" dirty="0">
                <a:solidFill>
                  <a:srgbClr val="CE9178"/>
                </a:solidFill>
                <a:latin typeface="Montserrat"/>
                <a:ea typeface="Montserrat"/>
                <a:cs typeface="Montserrat"/>
                <a:sym typeface="Montserrat"/>
              </a:rPr>
              <a:t>"Strawberries from Sherry's Garden"</a:t>
            </a:r>
            <a:r>
              <a:rPr lang="en-GB" sz="1600" dirty="0">
                <a:solidFill>
                  <a:srgbClr val="808080"/>
                </a:solidFill>
                <a:latin typeface="Montserrat"/>
                <a:ea typeface="Montserrat"/>
                <a:cs typeface="Montserrat"/>
                <a:sym typeface="Montserrat"/>
              </a:rPr>
              <a:t>&gt;</a:t>
            </a:r>
            <a:endParaRPr sz="16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808080"/>
                </a:solidFill>
                <a:latin typeface="Montserrat"/>
                <a:ea typeface="Montserrat"/>
                <a:cs typeface="Montserrat"/>
                <a:sym typeface="Montserrat"/>
              </a:rPr>
              <a:t>&lt;/</a:t>
            </a:r>
            <a:r>
              <a:rPr lang="en-GB" sz="1600" dirty="0">
                <a:solidFill>
                  <a:srgbClr val="569CD6"/>
                </a:solidFill>
                <a:latin typeface="Montserrat"/>
                <a:ea typeface="Montserrat"/>
                <a:cs typeface="Montserrat"/>
                <a:sym typeface="Montserrat"/>
              </a:rPr>
              <a:t>bb-red-strawberry</a:t>
            </a:r>
            <a:r>
              <a:rPr lang="en-GB" sz="1600" dirty="0">
                <a:solidFill>
                  <a:srgbClr val="808080"/>
                </a:solidFill>
                <a:latin typeface="Montserrat"/>
                <a:ea typeface="Montserrat"/>
                <a:cs typeface="Montserrat"/>
                <a:sym typeface="Montserrat"/>
              </a:rPr>
              <a:t>&gt;</a:t>
            </a:r>
            <a:endParaRPr sz="1600" dirty="0">
              <a:solidFill>
                <a:srgbClr val="808080"/>
              </a:solidFill>
              <a:latin typeface="Montserrat"/>
              <a:ea typeface="Montserrat"/>
              <a:cs typeface="Montserrat"/>
              <a:sym typeface="Montserrat"/>
            </a:endParaRPr>
          </a:p>
          <a:p>
            <a:pPr marL="0" lvl="0" indent="0" algn="l" rtl="0">
              <a:spcBef>
                <a:spcPts val="0"/>
              </a:spcBef>
              <a:spcAft>
                <a:spcPts val="0"/>
              </a:spcAft>
              <a:buNone/>
            </a:pPr>
            <a:endParaRPr sz="1600" dirty="0">
              <a:solidFill>
                <a:srgbClr val="608B4E"/>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700FC6A3-DE00-4A1E-B231-8A325A26747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38" name="Google Shape;238;p37"/>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rgbClr val="569CD6"/>
                </a:solidFill>
                <a:latin typeface="Montserrat"/>
                <a:ea typeface="Montserrat"/>
                <a:cs typeface="Montserrat"/>
                <a:sym typeface="Montserrat"/>
              </a:rPr>
              <a:t>class</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BBRedStrawberryElement </a:t>
            </a:r>
            <a:r>
              <a:rPr lang="en-GB" sz="1600">
                <a:solidFill>
                  <a:srgbClr val="569CD6"/>
                </a:solidFill>
                <a:latin typeface="Montserrat"/>
                <a:ea typeface="Montserrat"/>
                <a:cs typeface="Montserrat"/>
                <a:sym typeface="Montserrat"/>
              </a:rPr>
              <a:t>extends</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HTMLElement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569CD6"/>
                </a:solidFill>
                <a:latin typeface="Montserrat"/>
                <a:ea typeface="Montserrat"/>
                <a:cs typeface="Montserrat"/>
                <a:sym typeface="Montserrat"/>
              </a:rPr>
              <a:t>    constructor</a:t>
            </a: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super</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1600">
              <a:solidFill>
                <a:srgbClr val="DCDCDC"/>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057642C5-53BA-41E0-95F2-911ED40F55A3}"/>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44" name="Google Shape;244;p38"/>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rgbClr val="999999"/>
                </a:solidFill>
                <a:latin typeface="Montserrat"/>
                <a:ea typeface="Montserrat"/>
                <a:cs typeface="Montserrat"/>
                <a:sym typeface="Montserrat"/>
              </a:rPr>
              <a:t>class BBRedStrawberryElement extends HTMLElement {</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999999"/>
                </a:solidFill>
                <a:latin typeface="Montserrat"/>
                <a:ea typeface="Montserrat"/>
                <a:cs typeface="Montserrat"/>
                <a:sym typeface="Montserrat"/>
              </a:rPr>
              <a:t>    constructor() {</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999999"/>
                </a:solidFill>
                <a:latin typeface="Montserrat"/>
                <a:ea typeface="Montserrat"/>
                <a:cs typeface="Montserrat"/>
                <a:sym typeface="Montserrat"/>
              </a:rPr>
              <a:t>       super();</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999999"/>
                </a:solidFill>
                <a:latin typeface="Montserrat"/>
                <a:ea typeface="Montserrat"/>
                <a:cs typeface="Montserrat"/>
                <a:sym typeface="Montserrat"/>
              </a:rPr>
              <a:t>    }</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999999"/>
                </a:solidFill>
                <a:latin typeface="Montserrat"/>
                <a:ea typeface="Montserrat"/>
                <a:cs typeface="Montserrat"/>
                <a:sym typeface="Montserrat"/>
              </a:rPr>
              <a:t> }</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608B4E"/>
                </a:solidFill>
                <a:latin typeface="Montserrat"/>
                <a:ea typeface="Montserrat"/>
                <a:cs typeface="Montserrat"/>
                <a:sym typeface="Montserrat"/>
              </a:rPr>
              <a:t>// Define custom element</a:t>
            </a: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customElements.define(</a:t>
            </a:r>
            <a:r>
              <a:rPr lang="en-GB" sz="1600">
                <a:solidFill>
                  <a:srgbClr val="CE9178"/>
                </a:solidFill>
                <a:latin typeface="Montserrat"/>
                <a:ea typeface="Montserrat"/>
                <a:cs typeface="Montserrat"/>
                <a:sym typeface="Montserrat"/>
              </a:rPr>
              <a:t>"bb-red-strawberry"</a:t>
            </a:r>
            <a:r>
              <a:rPr lang="en-GB" sz="1600">
                <a:solidFill>
                  <a:srgbClr val="DCDCDC"/>
                </a:solidFill>
                <a:latin typeface="Montserrat"/>
                <a:ea typeface="Montserrat"/>
                <a:cs typeface="Montserrat"/>
                <a:sym typeface="Montserrat"/>
              </a:rPr>
              <a:t>,</a:t>
            </a:r>
            <a:r>
              <a:rPr lang="en-GB" sz="1600">
                <a:solidFill>
                  <a:srgbClr val="434343"/>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BBRedStrawberryElement);</a:t>
            </a:r>
            <a:endParaRPr sz="1600">
              <a:solidFill>
                <a:srgbClr val="DCDCDC"/>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D759045F-73A4-4A8F-94A5-61EAA5A2B4A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44" name="Google Shape;244;p38"/>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r>
              <a:rPr lang="da-DK" sz="1800" b="1" dirty="0">
                <a:solidFill>
                  <a:schemeClr val="bg1"/>
                </a:solidFill>
                <a:latin typeface="Montserrat" panose="020B0604020202020204" charset="0"/>
              </a:rPr>
              <a:t>connectedCallback() {</a:t>
            </a:r>
            <a:endParaRPr lang="da-DK" sz="1800" dirty="0">
              <a:solidFill>
                <a:schemeClr val="bg1"/>
              </a:solidFill>
              <a:latin typeface="Montserrat" panose="020B0604020202020204" charset="0"/>
            </a:endParaRP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.innerHTML = template;</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._$image = this.querySelector(</a:t>
            </a:r>
            <a:r>
              <a:rPr lang="da-DK" sz="1800" dirty="0">
                <a:solidFill>
                  <a:srgbClr val="C68D75"/>
                </a:solidFill>
                <a:latin typeface="Montserrat" panose="020B0604020202020204" charset="0"/>
              </a:rPr>
              <a:t>"#element-image"</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._$description =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.querySelector(</a:t>
            </a:r>
            <a:r>
              <a:rPr lang="da-DK" sz="1800" dirty="0">
                <a:solidFill>
                  <a:srgbClr val="C68D75"/>
                </a:solidFill>
                <a:latin typeface="Montserrat" panose="020B0604020202020204" charset="0"/>
              </a:rPr>
              <a:t>"#element-description"</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._render(</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a:t>
            </a:r>
          </a:p>
          <a:p>
            <a:r>
              <a:rPr lang="da-DK" sz="1800" b="1" dirty="0">
                <a:solidFill>
                  <a:schemeClr val="bg1"/>
                </a:solidFill>
                <a:latin typeface="Montserrat" panose="020B0604020202020204" charset="0"/>
              </a:rPr>
              <a:t>}</a:t>
            </a:r>
            <a:endParaRPr lang="da-DK" sz="1800" dirty="0">
              <a:solidFill>
                <a:schemeClr val="bg1"/>
              </a:solidFill>
              <a:latin typeface="Montserrat" panose="020B0604020202020204" charset="0"/>
            </a:endParaRPr>
          </a:p>
          <a:p>
            <a:br>
              <a:rPr lang="da-DK" sz="1800" dirty="0">
                <a:solidFill>
                  <a:schemeClr val="bg1"/>
                </a:solidFill>
                <a:latin typeface="Montserrat" panose="020B0604020202020204" charset="0"/>
              </a:rPr>
            </a:br>
            <a:endParaRPr sz="1800" dirty="0">
              <a:solidFill>
                <a:schemeClr val="bg1"/>
              </a:solidFill>
              <a:latin typeface="Montserrat" panose="020B0604020202020204" charset="0"/>
              <a:ea typeface="Montserrat"/>
              <a:cs typeface="Montserrat"/>
              <a:sym typeface="Montserrat"/>
            </a:endParaRPr>
          </a:p>
        </p:txBody>
      </p:sp>
      <p:sp>
        <p:nvSpPr>
          <p:cNvPr id="5" name="Google Shape;56;p13">
            <a:extLst>
              <a:ext uri="{FF2B5EF4-FFF2-40B4-BE49-F238E27FC236}">
                <a16:creationId xmlns:a16="http://schemas.microsoft.com/office/drawing/2014/main" id="{D759045F-73A4-4A8F-94A5-61EAA5A2B4A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226799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500225" y="608975"/>
            <a:ext cx="1587600" cy="554700"/>
          </a:xfrm>
          <a:prstGeom prst="roundRect">
            <a:avLst>
              <a:gd name="adj" fmla="val 16667"/>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681125" y="6611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Components</a:t>
            </a:r>
            <a:endParaRPr sz="1100">
              <a:solidFill>
                <a:srgbClr val="FFFFFF"/>
              </a:solidFill>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2498D296-D11D-4688-AEF2-617B1843AF4C}"/>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44" name="Google Shape;244;p38"/>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pPr fontAlgn="base"/>
            <a:r>
              <a:rPr lang="da-DK" sz="1800" b="1" dirty="0">
                <a:solidFill>
                  <a:schemeClr val="bg1"/>
                </a:solidFill>
                <a:latin typeface="Montserrat" panose="020B0604020202020204" charset="0"/>
              </a:rPr>
              <a:t>_render({ img, description }) {</a:t>
            </a:r>
          </a:p>
          <a:p>
            <a:r>
              <a:rPr lang="da-DK" sz="1800" dirty="0">
                <a:solidFill>
                  <a:schemeClr val="bg1"/>
                </a:solidFill>
                <a:latin typeface="Montserrat" panose="020B0604020202020204" charset="0"/>
              </a:rPr>
              <a:t>      description = description || </a:t>
            </a:r>
            <a:r>
              <a:rPr lang="da-DK" sz="1800" dirty="0">
                <a:solidFill>
                  <a:srgbClr val="C68D75"/>
                </a:solidFill>
                <a:latin typeface="Montserrat" panose="020B0604020202020204" charset="0"/>
              </a:rPr>
              <a:t>"Description is missing"</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._$image.alt = description;</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._$image.src = img || </a:t>
            </a:r>
            <a:r>
              <a:rPr lang="da-DK" sz="1800" dirty="0">
                <a:solidFill>
                  <a:srgbClr val="C68D75"/>
                </a:solidFill>
                <a:latin typeface="Montserrat" panose="020B0604020202020204" charset="0"/>
              </a:rPr>
              <a:t>"missing-image.jpg"</a:t>
            </a:r>
            <a:r>
              <a:rPr lang="da-DK" sz="1800" dirty="0">
                <a:solidFill>
                  <a:schemeClr val="bg1"/>
                </a:solidFill>
                <a:latin typeface="Montserrat" panose="020B0604020202020204" charset="0"/>
              </a:rPr>
              <a:t>;</a:t>
            </a:r>
          </a:p>
          <a:p>
            <a:br>
              <a:rPr lang="da-DK" sz="1800" dirty="0">
                <a:solidFill>
                  <a:schemeClr val="bg1"/>
                </a:solidFill>
                <a:latin typeface="Montserrat" panose="020B0604020202020204" charset="0"/>
              </a:rPr>
            </a:br>
            <a:r>
              <a:rPr lang="da-DK" sz="1800" dirty="0">
                <a:solidFill>
                  <a:schemeClr val="bg1"/>
                </a:solidFill>
                <a:latin typeface="Montserrat" panose="020B0604020202020204" charset="0"/>
              </a:rPr>
              <a:t>      const figcaption = document.createElement(</a:t>
            </a:r>
            <a:r>
              <a:rPr lang="da-DK" sz="1800" dirty="0">
                <a:solidFill>
                  <a:srgbClr val="C68D75"/>
                </a:solidFill>
                <a:latin typeface="Montserrat" panose="020B0604020202020204" charset="0"/>
              </a:rPr>
              <a:t>"figcaption"</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figcaption.textContent = description;</a:t>
            </a:r>
          </a:p>
          <a:p>
            <a:r>
              <a:rPr lang="da-DK" sz="1800" dirty="0">
                <a:solidFill>
                  <a:schemeClr val="bg1"/>
                </a:solidFill>
                <a:latin typeface="Montserrat" panose="020B0604020202020204" charset="0"/>
              </a:rPr>
              <a:t>      figcaption[</a:t>
            </a:r>
            <a:r>
              <a:rPr lang="da-DK" sz="1800" dirty="0">
                <a:solidFill>
                  <a:srgbClr val="C68D75"/>
                </a:solidFill>
                <a:latin typeface="Montserrat" panose="020B0604020202020204" charset="0"/>
              </a:rPr>
              <a:t>"aria-label"</a:t>
            </a:r>
            <a:r>
              <a:rPr lang="da-DK" sz="1800" dirty="0">
                <a:solidFill>
                  <a:schemeClr val="bg1"/>
                </a:solidFill>
                <a:latin typeface="Montserrat" panose="020B0604020202020204" charset="0"/>
              </a:rPr>
              <a:t>] = </a:t>
            </a:r>
            <a:r>
              <a:rPr lang="da-DK" sz="1800" dirty="0">
                <a:solidFill>
                  <a:srgbClr val="C68D75"/>
                </a:solidFill>
                <a:latin typeface="Montserrat" panose="020B0604020202020204" charset="0"/>
              </a:rPr>
              <a:t>"product name"</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._$description.appendChild(figcaption);</a:t>
            </a:r>
          </a:p>
          <a:p>
            <a:r>
              <a:rPr lang="da-DK" sz="1800" b="1" dirty="0">
                <a:solidFill>
                  <a:schemeClr val="bg1"/>
                </a:solidFill>
                <a:latin typeface="Montserrat" panose="020B0604020202020204" charset="0"/>
              </a:rPr>
              <a:t>}</a:t>
            </a:r>
            <a:endParaRPr lang="da-DK" sz="1800" dirty="0">
              <a:solidFill>
                <a:schemeClr val="bg1"/>
              </a:solidFill>
              <a:latin typeface="Montserrat" panose="020B0604020202020204" charset="0"/>
            </a:endParaRPr>
          </a:p>
          <a:p>
            <a:br>
              <a:rPr lang="da-DK" sz="1800" dirty="0">
                <a:solidFill>
                  <a:schemeClr val="bg1"/>
                </a:solidFill>
                <a:latin typeface="Montserrat" panose="020B0604020202020204" charset="0"/>
              </a:rPr>
            </a:br>
            <a:endParaRPr sz="1800" dirty="0">
              <a:solidFill>
                <a:schemeClr val="bg1"/>
              </a:solidFill>
              <a:latin typeface="Montserrat" panose="020B0604020202020204" charset="0"/>
              <a:ea typeface="Montserrat"/>
              <a:cs typeface="Montserrat"/>
              <a:sym typeface="Montserrat"/>
            </a:endParaRPr>
          </a:p>
        </p:txBody>
      </p:sp>
      <p:sp>
        <p:nvSpPr>
          <p:cNvPr id="5" name="Google Shape;56;p13">
            <a:extLst>
              <a:ext uri="{FF2B5EF4-FFF2-40B4-BE49-F238E27FC236}">
                <a16:creationId xmlns:a16="http://schemas.microsoft.com/office/drawing/2014/main" id="{D759045F-73A4-4A8F-94A5-61EAA5A2B4A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320684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44" name="Google Shape;244;p38"/>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r>
              <a:rPr lang="da-DK" sz="1800" b="1" dirty="0">
                <a:solidFill>
                  <a:schemeClr val="bg1"/>
                </a:solidFill>
                <a:latin typeface="Montserrat" panose="020B0604020202020204" charset="0"/>
              </a:rPr>
              <a:t>…</a:t>
            </a:r>
            <a:endParaRPr lang="da-DK" sz="1800" dirty="0">
              <a:solidFill>
                <a:schemeClr val="bg1"/>
              </a:solidFill>
              <a:latin typeface="Montserrat" panose="020B0604020202020204" charset="0"/>
            </a:endParaRPr>
          </a:p>
          <a:p>
            <a:r>
              <a:rPr lang="da-DK" sz="1800" dirty="0">
                <a:solidFill>
                  <a:srgbClr val="8FC5E2"/>
                </a:solidFill>
                <a:latin typeface="Montserrat" panose="020B0604020202020204" charset="0"/>
              </a:rPr>
              <a:t>static get </a:t>
            </a:r>
            <a:r>
              <a:rPr lang="da-DK" sz="1800" dirty="0">
                <a:solidFill>
                  <a:schemeClr val="bg1"/>
                </a:solidFill>
                <a:latin typeface="Montserrat" panose="020B0604020202020204" charset="0"/>
              </a:rPr>
              <a:t>observedAttributes() {</a:t>
            </a:r>
          </a:p>
          <a:p>
            <a:r>
              <a:rPr lang="da-DK" sz="1800" dirty="0">
                <a:solidFill>
                  <a:srgbClr val="8FC5E2"/>
                </a:solidFill>
                <a:latin typeface="Montserrat" panose="020B0604020202020204" charset="0"/>
              </a:rPr>
              <a:t>return</a:t>
            </a:r>
            <a:r>
              <a:rPr lang="da-DK" sz="1800" dirty="0">
                <a:solidFill>
                  <a:schemeClr val="bg1"/>
                </a:solidFill>
                <a:latin typeface="Montserrat" panose="020B0604020202020204" charset="0"/>
              </a:rPr>
              <a:t> </a:t>
            </a:r>
            <a:r>
              <a:rPr lang="da-DK" sz="1800" dirty="0">
                <a:solidFill>
                  <a:srgbClr val="C68D75"/>
                </a:solidFill>
                <a:latin typeface="Montserrat" panose="020B0604020202020204" charset="0"/>
              </a:rPr>
              <a:t>["description", "img"</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a:t>
            </a:r>
          </a:p>
          <a:p>
            <a:br>
              <a:rPr lang="da-DK" sz="1800" dirty="0">
                <a:solidFill>
                  <a:schemeClr val="bg1"/>
                </a:solidFill>
                <a:latin typeface="Montserrat" panose="020B0604020202020204" charset="0"/>
              </a:rPr>
            </a:br>
            <a:r>
              <a:rPr lang="da-DK" sz="1800" b="1" dirty="0">
                <a:solidFill>
                  <a:schemeClr val="bg1"/>
                </a:solidFill>
                <a:latin typeface="Montserrat" panose="020B0604020202020204" charset="0"/>
              </a:rPr>
              <a:t>attributeChangedCallback(name, oldValue, newValue) {</a:t>
            </a:r>
            <a:endParaRPr lang="da-DK" sz="1800" dirty="0">
              <a:solidFill>
                <a:schemeClr val="bg1"/>
              </a:solidFill>
              <a:latin typeface="Montserrat" panose="020B0604020202020204" charset="0"/>
            </a:endParaRPr>
          </a:p>
          <a:p>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[name] = newValue;</a:t>
            </a:r>
          </a:p>
          <a:p>
            <a:r>
              <a:rPr lang="da-DK" sz="1800" dirty="0">
                <a:solidFill>
                  <a:schemeClr val="bg1"/>
                </a:solidFill>
                <a:latin typeface="Montserrat" panose="020B0604020202020204" charset="0"/>
              </a:rPr>
              <a:t>}</a:t>
            </a:r>
          </a:p>
          <a:p>
            <a:br>
              <a:rPr lang="da-DK" sz="1800" dirty="0">
                <a:solidFill>
                  <a:schemeClr val="bg1"/>
                </a:solidFill>
                <a:latin typeface="Montserrat" panose="020B0604020202020204" charset="0"/>
              </a:rPr>
            </a:br>
            <a:r>
              <a:rPr lang="da-DK" sz="1800" b="1" dirty="0">
                <a:solidFill>
                  <a:schemeClr val="bg1"/>
                </a:solidFill>
                <a:latin typeface="Montserrat" panose="020B0604020202020204" charset="0"/>
              </a:rPr>
              <a:t>...</a:t>
            </a:r>
            <a:endParaRPr lang="da-DK" sz="1800" dirty="0">
              <a:solidFill>
                <a:schemeClr val="bg1"/>
              </a:solidFill>
              <a:latin typeface="Montserrat" panose="020B0604020202020204" charset="0"/>
            </a:endParaRPr>
          </a:p>
          <a:p>
            <a:br>
              <a:rPr lang="da-DK" sz="1800" dirty="0">
                <a:solidFill>
                  <a:schemeClr val="bg1"/>
                </a:solidFill>
                <a:latin typeface="Montserrat" panose="020B0604020202020204" charset="0"/>
              </a:rPr>
            </a:br>
            <a:endParaRPr sz="1800" dirty="0">
              <a:solidFill>
                <a:schemeClr val="bg1"/>
              </a:solidFill>
              <a:latin typeface="Montserrat" panose="020B0604020202020204" charset="0"/>
              <a:ea typeface="Montserrat"/>
              <a:cs typeface="Montserrat"/>
              <a:sym typeface="Montserrat"/>
            </a:endParaRPr>
          </a:p>
        </p:txBody>
      </p:sp>
      <p:sp>
        <p:nvSpPr>
          <p:cNvPr id="5" name="Google Shape;56;p13">
            <a:extLst>
              <a:ext uri="{FF2B5EF4-FFF2-40B4-BE49-F238E27FC236}">
                <a16:creationId xmlns:a16="http://schemas.microsoft.com/office/drawing/2014/main" id="{D759045F-73A4-4A8F-94A5-61EAA5A2B4A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285706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9"/>
          <p:cNvPicPr preferRelativeResize="0"/>
          <p:nvPr/>
        </p:nvPicPr>
        <p:blipFill rotWithShape="1">
          <a:blip r:embed="rId3">
            <a:alphaModFix/>
          </a:blip>
          <a:srcRect t="11933"/>
          <a:stretch/>
        </p:blipFill>
        <p:spPr>
          <a:xfrm>
            <a:off x="0" y="194367"/>
            <a:ext cx="9144002" cy="4949135"/>
          </a:xfrm>
          <a:prstGeom prst="rect">
            <a:avLst/>
          </a:prstGeom>
          <a:noFill/>
          <a:ln>
            <a:noFill/>
          </a:ln>
        </p:spPr>
      </p:pic>
      <p:pic>
        <p:nvPicPr>
          <p:cNvPr id="250" name="Google Shape;250;p39">
            <a:hlinkClick r:id="rId4"/>
          </p:cNvPr>
          <p:cNvPicPr preferRelativeResize="0"/>
          <p:nvPr/>
        </p:nvPicPr>
        <p:blipFill>
          <a:blip r:embed="rId5">
            <a:alphaModFix/>
          </a:blip>
          <a:stretch>
            <a:fillRect/>
          </a:stretch>
        </p:blipFill>
        <p:spPr>
          <a:xfrm>
            <a:off x="7489650" y="302250"/>
            <a:ext cx="1428575" cy="404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40"/>
          <p:cNvPicPr preferRelativeResize="0"/>
          <p:nvPr/>
        </p:nvPicPr>
        <p:blipFill rotWithShape="1">
          <a:blip r:embed="rId3">
            <a:alphaModFix/>
          </a:blip>
          <a:srcRect t="8852" b="6437"/>
          <a:stretch/>
        </p:blipFill>
        <p:spPr>
          <a:xfrm>
            <a:off x="0" y="0"/>
            <a:ext cx="9144000" cy="5143498"/>
          </a:xfrm>
          <a:prstGeom prst="rect">
            <a:avLst/>
          </a:prstGeom>
          <a:noFill/>
          <a:ln>
            <a:noFill/>
          </a:ln>
        </p:spPr>
      </p:pic>
      <p:sp>
        <p:nvSpPr>
          <p:cNvPr id="3" name="Google Shape;56;p13">
            <a:extLst>
              <a:ext uri="{FF2B5EF4-FFF2-40B4-BE49-F238E27FC236}">
                <a16:creationId xmlns:a16="http://schemas.microsoft.com/office/drawing/2014/main" id="{ED9DCFF8-7CE4-42AC-A7EF-00F709F7BF41}"/>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Global CSS</a:t>
            </a: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61" name="Google Shape;261;p41"/>
          <p:cNvSpPr txBox="1"/>
          <p:nvPr/>
        </p:nvSpPr>
        <p:spPr>
          <a:xfrm>
            <a:off x="856500" y="15332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endParaRPr sz="12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style</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9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p</a:t>
            </a:r>
            <a:r>
              <a:rPr lang="en-GB" sz="1600">
                <a:solidFill>
                  <a:srgbClr val="D4D4D4"/>
                </a:solidFill>
                <a:latin typeface="Montserrat"/>
                <a:ea typeface="Montserrat"/>
                <a:cs typeface="Montserrat"/>
                <a:sym typeface="Montserrat"/>
              </a:rPr>
              <a:t> </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font-family:</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'Lato'</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sans-serif</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font-size:</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0.9em</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max-width:</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760px</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line-height:</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1.6em</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800" b="1">
                <a:solidFill>
                  <a:srgbClr val="DCDCDC"/>
                </a:solidFill>
                <a:latin typeface="Montserrat"/>
                <a:ea typeface="Montserrat"/>
                <a:cs typeface="Montserrat"/>
                <a:sym typeface="Montserrat"/>
              </a:rPr>
              <a:t>     	</a:t>
            </a:r>
            <a:r>
              <a:rPr lang="en-GB" sz="1800" b="1">
                <a:solidFill>
                  <a:srgbClr val="9CDCFE"/>
                </a:solidFill>
                <a:latin typeface="Montserrat"/>
                <a:ea typeface="Montserrat"/>
                <a:cs typeface="Montserrat"/>
                <a:sym typeface="Montserrat"/>
              </a:rPr>
              <a:t>color:</a:t>
            </a:r>
            <a:r>
              <a:rPr lang="en-GB" sz="1800" b="1">
                <a:solidFill>
                  <a:srgbClr val="D4D4D4"/>
                </a:solidFill>
                <a:latin typeface="Montserrat"/>
                <a:ea typeface="Montserrat"/>
                <a:cs typeface="Montserrat"/>
                <a:sym typeface="Montserrat"/>
              </a:rPr>
              <a:t> </a:t>
            </a:r>
            <a:r>
              <a:rPr lang="en-GB" sz="1800" b="1">
                <a:solidFill>
                  <a:srgbClr val="CE9178"/>
                </a:solidFill>
                <a:latin typeface="Montserrat"/>
                <a:ea typeface="Montserrat"/>
                <a:cs typeface="Montserrat"/>
                <a:sym typeface="Montserrat"/>
              </a:rPr>
              <a:t>red</a:t>
            </a:r>
            <a:r>
              <a:rPr lang="en-GB" sz="1800" b="1">
                <a:solidFill>
                  <a:srgbClr val="DCDCDC"/>
                </a:solidFill>
                <a:latin typeface="Montserrat"/>
                <a:ea typeface="Montserrat"/>
                <a:cs typeface="Montserrat"/>
                <a:sym typeface="Montserrat"/>
              </a:rPr>
              <a:t>;</a:t>
            </a:r>
            <a:endParaRPr sz="1800" b="1">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DCDCDC"/>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91822A5C-190C-43CD-B333-BBAEE2A7C36D}"/>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2"/>
          <p:cNvPicPr preferRelativeResize="0"/>
          <p:nvPr/>
        </p:nvPicPr>
        <p:blipFill rotWithShape="1">
          <a:blip r:embed="rId3">
            <a:alphaModFix/>
          </a:blip>
          <a:srcRect t="13000" b="23179"/>
          <a:stretch/>
        </p:blipFill>
        <p:spPr>
          <a:xfrm>
            <a:off x="0" y="186775"/>
            <a:ext cx="8513202" cy="3880229"/>
          </a:xfrm>
          <a:prstGeom prst="rect">
            <a:avLst/>
          </a:prstGeom>
          <a:noFill/>
          <a:ln>
            <a:noFill/>
          </a:ln>
        </p:spPr>
      </p:pic>
      <p:sp>
        <p:nvSpPr>
          <p:cNvPr id="3" name="Google Shape;56;p13">
            <a:extLst>
              <a:ext uri="{FF2B5EF4-FFF2-40B4-BE49-F238E27FC236}">
                <a16:creationId xmlns:a16="http://schemas.microsoft.com/office/drawing/2014/main" id="{CE1D44B1-9CDA-4A24-87B0-6BE8202BEFD1}"/>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272" name="Google Shape;272;p43"/>
          <p:cNvSpPr txBox="1">
            <a:spLocks noGrp="1"/>
          </p:cNvSpPr>
          <p:nvPr>
            <p:ph type="title"/>
          </p:nvPr>
        </p:nvSpPr>
        <p:spPr>
          <a:xfrm>
            <a:off x="671200" y="1771900"/>
            <a:ext cx="3780600" cy="1610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solidFill>
                <a:srgbClr val="CCCCCC"/>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CCCCCC"/>
              </a:buClr>
              <a:buSzPts val="1400"/>
              <a:buFont typeface="Montserrat"/>
              <a:buChar char="●"/>
            </a:pPr>
            <a:r>
              <a:rPr lang="en-GB" sz="1400">
                <a:solidFill>
                  <a:srgbClr val="CCCCCC"/>
                </a:solidFill>
                <a:latin typeface="Montserrat"/>
                <a:ea typeface="Montserrat"/>
                <a:cs typeface="Montserrat"/>
                <a:sym typeface="Montserrat"/>
              </a:rPr>
              <a:t>HTML Template</a:t>
            </a:r>
            <a:endParaRPr sz="1400">
              <a:solidFill>
                <a:srgbClr val="CCCCCC"/>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CCCCCC"/>
              </a:buClr>
              <a:buSzPts val="1400"/>
              <a:buFont typeface="Montserrat"/>
              <a:buChar char="●"/>
            </a:pPr>
            <a:r>
              <a:rPr lang="en-GB" sz="1400">
                <a:solidFill>
                  <a:srgbClr val="CCCCCC"/>
                </a:solidFill>
                <a:latin typeface="Montserrat"/>
                <a:ea typeface="Montserrat"/>
                <a:cs typeface="Montserrat"/>
                <a:sym typeface="Montserrat"/>
              </a:rPr>
              <a:t>Custom Elements</a:t>
            </a:r>
            <a:endParaRPr sz="1400">
              <a:solidFill>
                <a:srgbClr val="666666"/>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Shadow DOM</a:t>
            </a:r>
            <a:endParaRPr sz="1400">
              <a:latin typeface="Montserrat"/>
              <a:ea typeface="Montserrat"/>
              <a:cs typeface="Montserrat"/>
              <a:sym typeface="Montserrat"/>
            </a:endParaRPr>
          </a:p>
          <a:p>
            <a:pPr marL="0" lvl="0" indent="0" algn="l" rtl="0">
              <a:spcBef>
                <a:spcPts val="0"/>
              </a:spcBef>
              <a:spcAft>
                <a:spcPts val="0"/>
              </a:spcAft>
              <a:buNone/>
            </a:pPr>
            <a:endParaRPr sz="1400">
              <a:latin typeface="Montserrat"/>
              <a:ea typeface="Montserrat"/>
              <a:cs typeface="Montserrat"/>
              <a:sym typeface="Montserrat"/>
            </a:endParaRPr>
          </a:p>
        </p:txBody>
      </p:sp>
      <p:pic>
        <p:nvPicPr>
          <p:cNvPr id="273" name="Google Shape;273;p43"/>
          <p:cNvPicPr preferRelativeResize="0"/>
          <p:nvPr/>
        </p:nvPicPr>
        <p:blipFill rotWithShape="1">
          <a:blip r:embed="rId3">
            <a:alphaModFix/>
          </a:blip>
          <a:srcRect l="4487" r="36232"/>
          <a:stretch/>
        </p:blipFill>
        <p:spPr>
          <a:xfrm>
            <a:off x="4574304" y="-2750"/>
            <a:ext cx="4567375" cy="5143497"/>
          </a:xfrm>
          <a:prstGeom prst="rect">
            <a:avLst/>
          </a:prstGeom>
          <a:noFill/>
          <a:ln>
            <a:noFill/>
          </a:ln>
        </p:spPr>
      </p:pic>
      <p:sp>
        <p:nvSpPr>
          <p:cNvPr id="274" name="Google Shape;274;p43"/>
          <p:cNvSpPr/>
          <p:nvPr/>
        </p:nvSpPr>
        <p:spPr>
          <a:xfrm>
            <a:off x="4574300" y="-500"/>
            <a:ext cx="4567500" cy="5139000"/>
          </a:xfrm>
          <a:prstGeom prst="rect">
            <a:avLst/>
          </a:prstGeom>
          <a:solidFill>
            <a:srgbClr val="000000">
              <a:alpha val="3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5" name="Google Shape;275;p43"/>
          <p:cNvSpPr/>
          <p:nvPr/>
        </p:nvSpPr>
        <p:spPr>
          <a:xfrm rot="-5400000">
            <a:off x="5885750" y="1757050"/>
            <a:ext cx="1874400" cy="1623900"/>
          </a:xfrm>
          <a:prstGeom prst="hexagon">
            <a:avLst>
              <a:gd name="adj" fmla="val 25000"/>
              <a:gd name="vf" fmla="val 11547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3"/>
          <p:cNvSpPr txBox="1"/>
          <p:nvPr/>
        </p:nvSpPr>
        <p:spPr>
          <a:xfrm>
            <a:off x="6461300" y="2198050"/>
            <a:ext cx="723300" cy="7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7200" b="1">
                <a:solidFill>
                  <a:srgbClr val="FFFFFF"/>
                </a:solidFill>
                <a:latin typeface="Montserrat"/>
                <a:ea typeface="Montserrat"/>
                <a:cs typeface="Montserrat"/>
                <a:sym typeface="Montserrat"/>
              </a:rPr>
              <a:t>3</a:t>
            </a:r>
            <a:endParaRPr sz="7200" b="1">
              <a:solidFill>
                <a:srgbClr val="FFFFFF"/>
              </a:solidFill>
              <a:latin typeface="Montserrat"/>
              <a:ea typeface="Montserrat"/>
              <a:cs typeface="Montserrat"/>
              <a:sym typeface="Montserrat"/>
            </a:endParaRPr>
          </a:p>
        </p:txBody>
      </p:sp>
      <p:sp>
        <p:nvSpPr>
          <p:cNvPr id="277" name="Google Shape;277;p43"/>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Web components consist of three main technologies:</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sp>
        <p:nvSpPr>
          <p:cNvPr id="9" name="Google Shape;56;p13">
            <a:extLst>
              <a:ext uri="{FF2B5EF4-FFF2-40B4-BE49-F238E27FC236}">
                <a16:creationId xmlns:a16="http://schemas.microsoft.com/office/drawing/2014/main" id="{2BCBF536-339A-48BE-8917-91DB8A1EB1EE}"/>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4"/>
          <p:cNvPicPr preferRelativeResize="0"/>
          <p:nvPr/>
        </p:nvPicPr>
        <p:blipFill>
          <a:blip r:embed="rId3">
            <a:alphaModFix/>
          </a:blip>
          <a:stretch>
            <a:fillRect/>
          </a:stretch>
        </p:blipFill>
        <p:spPr>
          <a:xfrm>
            <a:off x="1687975" y="1066214"/>
            <a:ext cx="5768062" cy="3820975"/>
          </a:xfrm>
          <a:prstGeom prst="rect">
            <a:avLst/>
          </a:prstGeom>
          <a:noFill/>
          <a:ln>
            <a:noFill/>
          </a:ln>
        </p:spPr>
      </p:pic>
      <p:sp>
        <p:nvSpPr>
          <p:cNvPr id="283" name="Google Shape;28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Shadow DOM</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2" name="TextBox 1">
            <a:extLst>
              <a:ext uri="{FF2B5EF4-FFF2-40B4-BE49-F238E27FC236}">
                <a16:creationId xmlns:a16="http://schemas.microsoft.com/office/drawing/2014/main" id="{B30FEFC0-71A8-4CDD-9D8F-3109CE429090}"/>
              </a:ext>
            </a:extLst>
          </p:cNvPr>
          <p:cNvSpPr txBox="1"/>
          <p:nvPr/>
        </p:nvSpPr>
        <p:spPr>
          <a:xfrm>
            <a:off x="4572000" y="4875117"/>
            <a:ext cx="4376519" cy="430887"/>
          </a:xfrm>
          <a:prstGeom prst="rect">
            <a:avLst/>
          </a:prstGeom>
          <a:noFill/>
        </p:spPr>
        <p:txBody>
          <a:bodyPr wrap="none" rtlCol="0">
            <a:spAutoFit/>
          </a:bodyPr>
          <a:lstStyle/>
          <a:p>
            <a:r>
              <a:rPr lang="da-DK" sz="800" dirty="0">
                <a:latin typeface="Montserrat" panose="020B0604020202020204" charset="0"/>
              </a:rPr>
              <a:t>https://girliemac.com/presentation-slides/webcomponents/images/dom-tree.png</a:t>
            </a:r>
          </a:p>
          <a:p>
            <a:endParaRPr lang="da-DK"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7"/>
        <p:cNvGrpSpPr/>
        <p:nvPr/>
      </p:nvGrpSpPr>
      <p:grpSpPr>
        <a:xfrm>
          <a:off x="0" y="0"/>
          <a:ext cx="0" cy="0"/>
          <a:chOff x="0" y="0"/>
          <a:chExt cx="0" cy="0"/>
        </a:xfrm>
      </p:grpSpPr>
      <p:sp>
        <p:nvSpPr>
          <p:cNvPr id="288" name="Google Shape;28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Shadow DOM</a:t>
            </a:r>
            <a:endParaRPr>
              <a:solidFill>
                <a:srgbClr val="FFFFFF"/>
              </a:solidFill>
              <a:latin typeface="Montserrat"/>
              <a:ea typeface="Montserrat"/>
              <a:cs typeface="Montserrat"/>
              <a:sym typeface="Montserrat"/>
            </a:endParaRPr>
          </a:p>
        </p:txBody>
      </p:sp>
      <p:sp>
        <p:nvSpPr>
          <p:cNvPr id="289" name="Google Shape;289;p45"/>
          <p:cNvSpPr txBox="1"/>
          <p:nvPr/>
        </p:nvSpPr>
        <p:spPr>
          <a:xfrm>
            <a:off x="753525" y="1164300"/>
            <a:ext cx="7745400" cy="2814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200">
                <a:solidFill>
                  <a:srgbClr val="999999"/>
                </a:solidFill>
                <a:latin typeface="Montserrat"/>
                <a:ea typeface="Montserrat"/>
                <a:cs typeface="Montserrat"/>
                <a:sym typeface="Montserrat"/>
              </a:rPr>
              <a:t>class BBRedStrawberryElement extends HTMLElement {</a:t>
            </a:r>
            <a:endParaRPr sz="12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a:solidFill>
                  <a:srgbClr val="999999"/>
                </a:solidFill>
                <a:latin typeface="Montserrat"/>
                <a:ea typeface="Montserrat"/>
                <a:cs typeface="Montserrat"/>
                <a:sym typeface="Montserrat"/>
              </a:rPr>
              <a:t> constructor() {</a:t>
            </a:r>
            <a:endParaRPr sz="12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a:solidFill>
                  <a:srgbClr val="999999"/>
                </a:solidFill>
                <a:latin typeface="Montserrat"/>
                <a:ea typeface="Montserrat"/>
                <a:cs typeface="Montserrat"/>
                <a:sym typeface="Montserrat"/>
              </a:rPr>
              <a:t>   super();</a:t>
            </a:r>
            <a:endParaRPr sz="12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a:solidFill>
                  <a:srgbClr val="999999"/>
                </a:solidFill>
                <a:latin typeface="Montserrat"/>
                <a:ea typeface="Montserrat"/>
                <a:cs typeface="Montserrat"/>
                <a:sym typeface="Montserrat"/>
              </a:rPr>
              <a:t>   const template = document.createElement("template");</a:t>
            </a:r>
            <a:endParaRPr sz="12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608B4E"/>
                </a:solidFill>
                <a:latin typeface="Montserrat"/>
                <a:ea typeface="Montserrat"/>
                <a:cs typeface="Montserrat"/>
                <a:sym typeface="Montserrat"/>
              </a:rPr>
              <a:t>// Shadow DOM</a:t>
            </a: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a:solidFill>
                  <a:srgbClr val="FFFFFF"/>
                </a:solidFill>
                <a:latin typeface="Montserrat"/>
                <a:ea typeface="Montserrat"/>
                <a:cs typeface="Montserrat"/>
                <a:sym typeface="Montserrat"/>
              </a:rPr>
              <a:t>.</a:t>
            </a:r>
            <a:r>
              <a:rPr lang="en-GB" sz="1600" b="1">
                <a:solidFill>
                  <a:srgbClr val="FFFFFF"/>
                </a:solidFill>
                <a:latin typeface="Montserrat"/>
                <a:ea typeface="Montserrat"/>
                <a:cs typeface="Montserrat"/>
                <a:sym typeface="Montserrat"/>
              </a:rPr>
              <a:t>attachShadow</a:t>
            </a:r>
            <a:r>
              <a:rPr lang="en-GB" sz="1600">
                <a:solidFill>
                  <a:srgbClr val="FFFFFF"/>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"mode"</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"open"</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b="1">
                <a:solidFill>
                  <a:srgbClr val="FFFFFF"/>
                </a:solidFill>
                <a:latin typeface="Montserrat"/>
                <a:ea typeface="Montserrat"/>
                <a:cs typeface="Montserrat"/>
                <a:sym typeface="Montserrat"/>
              </a:rPr>
              <a:t>.shadowRoot.appendChild</a:t>
            </a:r>
            <a:r>
              <a:rPr lang="en-GB" sz="1600">
                <a:solidFill>
                  <a:srgbClr val="FFFFFF"/>
                </a:solidFill>
                <a:latin typeface="Montserrat"/>
                <a:ea typeface="Montserrat"/>
                <a:cs typeface="Montserrat"/>
                <a:sym typeface="Montserrat"/>
              </a:rPr>
              <a:t>(template.content.cloneNode(</a:t>
            </a:r>
            <a:r>
              <a:rPr lang="en-GB" sz="1600">
                <a:solidFill>
                  <a:srgbClr val="569CD6"/>
                </a:solidFill>
                <a:latin typeface="Montserrat"/>
                <a:ea typeface="Montserrat"/>
                <a:cs typeface="Montserrat"/>
                <a:sym typeface="Montserrat"/>
              </a:rPr>
              <a:t>true</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F0ADEDF7-0755-49A6-A005-6E3187F01C58}"/>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6"/>
          <p:cNvPicPr preferRelativeResize="0"/>
          <p:nvPr/>
        </p:nvPicPr>
        <p:blipFill rotWithShape="1">
          <a:blip r:embed="rId3">
            <a:alphaModFix/>
          </a:blip>
          <a:srcRect t="13382"/>
          <a:stretch/>
        </p:blipFill>
        <p:spPr>
          <a:xfrm>
            <a:off x="0" y="-137400"/>
            <a:ext cx="9144006" cy="5280901"/>
          </a:xfrm>
          <a:prstGeom prst="rect">
            <a:avLst/>
          </a:prstGeom>
          <a:noFill/>
          <a:ln>
            <a:noFill/>
          </a:ln>
        </p:spPr>
      </p:pic>
      <p:sp>
        <p:nvSpPr>
          <p:cNvPr id="295" name="Google Shape;295;p46"/>
          <p:cNvSpPr/>
          <p:nvPr/>
        </p:nvSpPr>
        <p:spPr>
          <a:xfrm>
            <a:off x="0" y="-137400"/>
            <a:ext cx="9144000" cy="52809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6"/>
          <p:cNvSpPr txBox="1">
            <a:spLocks noGrp="1"/>
          </p:cNvSpPr>
          <p:nvPr>
            <p:ph type="ctrTitle" idx="4294967295"/>
          </p:nvPr>
        </p:nvSpPr>
        <p:spPr>
          <a:xfrm>
            <a:off x="311708" y="825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200" b="1">
                <a:solidFill>
                  <a:srgbClr val="FFFFFF"/>
                </a:solidFill>
                <a:latin typeface="Montserrat"/>
                <a:ea typeface="Montserrat"/>
                <a:cs typeface="Montserrat"/>
                <a:sym typeface="Montserrat"/>
              </a:rPr>
              <a:t>Slots</a:t>
            </a:r>
            <a:endParaRPr sz="5200" b="1">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8EA575FF-ACFC-40EA-B3F3-F68041BCAF69}"/>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500225" y="608975"/>
            <a:ext cx="1587600" cy="554700"/>
          </a:xfrm>
          <a:prstGeom prst="roundRect">
            <a:avLst>
              <a:gd name="adj" fmla="val 16667"/>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60525" y="1838075"/>
            <a:ext cx="1587600" cy="5547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681125" y="6611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Components</a:t>
            </a:r>
            <a:endParaRPr sz="1100">
              <a:solidFill>
                <a:srgbClr val="FFFFFF"/>
              </a:solidFill>
              <a:latin typeface="Montserrat"/>
              <a:ea typeface="Montserrat"/>
              <a:cs typeface="Montserrat"/>
              <a:sym typeface="Montserrat"/>
            </a:endParaRPr>
          </a:p>
        </p:txBody>
      </p:sp>
      <p:sp>
        <p:nvSpPr>
          <p:cNvPr id="78" name="Google Shape;78;p15"/>
          <p:cNvSpPr txBox="1"/>
          <p:nvPr/>
        </p:nvSpPr>
        <p:spPr>
          <a:xfrm>
            <a:off x="2541425" y="18902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Web components</a:t>
            </a:r>
            <a:endParaRPr sz="1100">
              <a:solidFill>
                <a:srgbClr val="FFFFFF"/>
              </a:solidFill>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2498D296-D11D-4688-AEF2-617B1843AF4C}"/>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4111586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7"/>
          <p:cNvPicPr preferRelativeResize="0"/>
          <p:nvPr/>
        </p:nvPicPr>
        <p:blipFill>
          <a:blip r:embed="rId3">
            <a:alphaModFix/>
          </a:blip>
          <a:stretch>
            <a:fillRect/>
          </a:stretch>
        </p:blipFill>
        <p:spPr>
          <a:xfrm>
            <a:off x="1687975" y="1017725"/>
            <a:ext cx="5768062" cy="3820975"/>
          </a:xfrm>
          <a:prstGeom prst="rect">
            <a:avLst/>
          </a:prstGeom>
          <a:noFill/>
          <a:ln>
            <a:noFill/>
          </a:ln>
        </p:spPr>
      </p:pic>
      <p:sp>
        <p:nvSpPr>
          <p:cNvPr id="302" name="Google Shape;30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Shadow DOM WITH A PLACEHOLDER FOR SLOT</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86B4CF24-61D8-46CB-9847-467AF1FD9C5E}"/>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06"/>
        <p:cNvGrpSpPr/>
        <p:nvPr/>
      </p:nvGrpSpPr>
      <p:grpSpPr>
        <a:xfrm>
          <a:off x="0" y="0"/>
          <a:ext cx="0" cy="0"/>
          <a:chOff x="0" y="0"/>
          <a:chExt cx="0" cy="0"/>
        </a:xfrm>
      </p:grpSpPr>
      <p:sp>
        <p:nvSpPr>
          <p:cNvPr id="307" name="Google Shape;30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Template</a:t>
            </a:r>
            <a:endParaRPr>
              <a:solidFill>
                <a:srgbClr val="FFFFFF"/>
              </a:solidFill>
              <a:latin typeface="Montserrat"/>
              <a:ea typeface="Montserrat"/>
              <a:cs typeface="Montserrat"/>
              <a:sym typeface="Montserrat"/>
            </a:endParaRPr>
          </a:p>
        </p:txBody>
      </p:sp>
      <p:sp>
        <p:nvSpPr>
          <p:cNvPr id="308" name="Google Shape;308;p48"/>
          <p:cNvSpPr txBox="1"/>
          <p:nvPr/>
        </p:nvSpPr>
        <p:spPr>
          <a:xfrm>
            <a:off x="542575" y="1319850"/>
            <a:ext cx="8601300" cy="2503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200" dirty="0">
                <a:solidFill>
                  <a:srgbClr val="999999"/>
                </a:solidFill>
                <a:latin typeface="Montserrat"/>
                <a:ea typeface="Montserrat"/>
                <a:cs typeface="Montserrat"/>
                <a:sym typeface="Montserrat"/>
              </a:rPr>
              <a:t>...</a:t>
            </a:r>
            <a:endParaRPr sz="12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000" dirty="0">
                <a:solidFill>
                  <a:srgbClr val="999999"/>
                </a:solidFill>
                <a:latin typeface="Montserrat"/>
                <a:ea typeface="Montserrat"/>
                <a:cs typeface="Montserrat"/>
                <a:sym typeface="Montserrat"/>
              </a:rPr>
              <a:t>     &lt;</a:t>
            </a:r>
            <a:r>
              <a:rPr lang="en-GB" sz="1000" dirty="0" err="1">
                <a:solidFill>
                  <a:srgbClr val="999999"/>
                </a:solidFill>
                <a:latin typeface="Montserrat"/>
                <a:ea typeface="Montserrat"/>
                <a:cs typeface="Montserrat"/>
                <a:sym typeface="Montserrat"/>
              </a:rPr>
              <a:t>img</a:t>
            </a:r>
            <a:r>
              <a:rPr lang="en-GB" sz="1000" dirty="0">
                <a:solidFill>
                  <a:srgbClr val="999999"/>
                </a:solidFill>
                <a:latin typeface="Montserrat"/>
                <a:ea typeface="Montserrat"/>
                <a:cs typeface="Montserrat"/>
                <a:sym typeface="Montserrat"/>
              </a:rPr>
              <a:t> id="shadow-image" class="</a:t>
            </a:r>
            <a:r>
              <a:rPr lang="en-GB" sz="1000" dirty="0" err="1">
                <a:solidFill>
                  <a:srgbClr val="999999"/>
                </a:solidFill>
                <a:latin typeface="Montserrat"/>
                <a:ea typeface="Montserrat"/>
                <a:cs typeface="Montserrat"/>
                <a:sym typeface="Montserrat"/>
              </a:rPr>
              <a:t>shadow__image</a:t>
            </a:r>
            <a:r>
              <a:rPr lang="en-GB" sz="1000" dirty="0">
                <a:solidFill>
                  <a:srgbClr val="999999"/>
                </a:solidFill>
                <a:latin typeface="Montserrat"/>
                <a:ea typeface="Montserrat"/>
                <a:cs typeface="Montserrat"/>
                <a:sym typeface="Montserrat"/>
              </a:rPr>
              <a:t>"&gt;      </a:t>
            </a:r>
            <a:endParaRPr sz="10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000" dirty="0">
                <a:solidFill>
                  <a:srgbClr val="999999"/>
                </a:solidFill>
                <a:latin typeface="Montserrat"/>
                <a:ea typeface="Montserrat"/>
                <a:cs typeface="Montserrat"/>
                <a:sym typeface="Montserrat"/>
              </a:rPr>
              <a:t>     &lt;div id="shadow-info" class="</a:t>
            </a:r>
            <a:r>
              <a:rPr lang="en-GB" sz="1000" dirty="0" err="1">
                <a:solidFill>
                  <a:srgbClr val="999999"/>
                </a:solidFill>
                <a:latin typeface="Montserrat"/>
                <a:ea typeface="Montserrat"/>
                <a:cs typeface="Montserrat"/>
                <a:sym typeface="Montserrat"/>
              </a:rPr>
              <a:t>shadow__info</a:t>
            </a:r>
            <a:r>
              <a:rPr lang="en-GB" sz="1000" dirty="0">
                <a:solidFill>
                  <a:srgbClr val="999999"/>
                </a:solidFill>
                <a:latin typeface="Montserrat"/>
                <a:ea typeface="Montserrat"/>
                <a:cs typeface="Montserrat"/>
                <a:sym typeface="Montserrat"/>
              </a:rPr>
              <a:t>"&gt;</a:t>
            </a:r>
            <a:endParaRPr sz="10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 &lt;</a:t>
            </a:r>
            <a:r>
              <a:rPr lang="en-GB" sz="1600" b="1" dirty="0">
                <a:solidFill>
                  <a:srgbClr val="CE9178"/>
                </a:solidFill>
                <a:latin typeface="Montserrat"/>
                <a:ea typeface="Montserrat"/>
                <a:cs typeface="Montserrat"/>
                <a:sym typeface="Montserrat"/>
              </a:rPr>
              <a:t>slot</a:t>
            </a:r>
            <a:r>
              <a:rPr lang="en-GB" sz="1600" dirty="0">
                <a:solidFill>
                  <a:srgbClr val="CE9178"/>
                </a:solidFill>
                <a:latin typeface="Montserrat"/>
                <a:ea typeface="Montserrat"/>
                <a:cs typeface="Montserrat"/>
                <a:sym typeface="Montserrat"/>
              </a:rPr>
              <a:t> name="title" id="title" role="header" class="</a:t>
            </a:r>
            <a:r>
              <a:rPr lang="en-GB" sz="1600" dirty="0" err="1">
                <a:solidFill>
                  <a:srgbClr val="CE9178"/>
                </a:solidFill>
                <a:latin typeface="Montserrat"/>
                <a:ea typeface="Montserrat"/>
                <a:cs typeface="Montserrat"/>
                <a:sym typeface="Montserrat"/>
              </a:rPr>
              <a:t>shadow__title</a:t>
            </a:r>
            <a:r>
              <a:rPr lang="en-GB" sz="1600" dirty="0">
                <a:solidFill>
                  <a:srgbClr val="CE9178"/>
                </a:solidFill>
                <a:latin typeface="Montserrat"/>
                <a:ea typeface="Montserrat"/>
                <a:cs typeface="Montserrat"/>
                <a:sym typeface="Montserrat"/>
              </a:rPr>
              <a:t>"&gt;&lt;/slot&gt;</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dirty="0">
                <a:solidFill>
                  <a:srgbClr val="CE9178"/>
                </a:solidFill>
                <a:latin typeface="Montserrat"/>
                <a:ea typeface="Montserrat"/>
                <a:cs typeface="Montserrat"/>
                <a:sym typeface="Montserrat"/>
              </a:rPr>
              <a:t>      &lt;</a:t>
            </a:r>
            <a:r>
              <a:rPr lang="en-GB" sz="1600" b="1" dirty="0">
                <a:solidFill>
                  <a:srgbClr val="CE9178"/>
                </a:solidFill>
                <a:latin typeface="Montserrat"/>
                <a:ea typeface="Montserrat"/>
                <a:cs typeface="Montserrat"/>
                <a:sym typeface="Montserrat"/>
              </a:rPr>
              <a:t>slot</a:t>
            </a:r>
            <a:r>
              <a:rPr lang="en-GB" sz="1600" dirty="0">
                <a:solidFill>
                  <a:srgbClr val="CE9178"/>
                </a:solidFill>
                <a:latin typeface="Montserrat"/>
                <a:ea typeface="Montserrat"/>
                <a:cs typeface="Montserrat"/>
                <a:sym typeface="Montserrat"/>
              </a:rPr>
              <a:t> name="description" id="description" class="</a:t>
            </a:r>
            <a:r>
              <a:rPr lang="en-GB" sz="1600" dirty="0" err="1">
                <a:solidFill>
                  <a:srgbClr val="CE9178"/>
                </a:solidFill>
                <a:latin typeface="Montserrat"/>
                <a:ea typeface="Montserrat"/>
                <a:cs typeface="Montserrat"/>
                <a:sym typeface="Montserrat"/>
              </a:rPr>
              <a:t>shadow__description</a:t>
            </a:r>
            <a:r>
              <a:rPr lang="en-GB" sz="1600" dirty="0">
                <a:solidFill>
                  <a:srgbClr val="CE9178"/>
                </a:solidFill>
                <a:latin typeface="Montserrat"/>
                <a:ea typeface="Montserrat"/>
                <a:cs typeface="Montserrat"/>
                <a:sym typeface="Montserrat"/>
              </a:rPr>
              <a:t>"&gt;&lt;/slot&gt;</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000" dirty="0">
                <a:solidFill>
                  <a:srgbClr val="CE9178"/>
                </a:solidFill>
                <a:latin typeface="Montserrat"/>
                <a:ea typeface="Montserrat"/>
                <a:cs typeface="Montserrat"/>
                <a:sym typeface="Montserrat"/>
              </a:rPr>
              <a:t>  </a:t>
            </a:r>
            <a:r>
              <a:rPr lang="en-GB" sz="1000" dirty="0">
                <a:solidFill>
                  <a:srgbClr val="999999"/>
                </a:solidFill>
                <a:latin typeface="Montserrat"/>
                <a:ea typeface="Montserrat"/>
                <a:cs typeface="Montserrat"/>
                <a:sym typeface="Montserrat"/>
              </a:rPr>
              <a:t>   &lt;/div&gt;</a:t>
            </a:r>
            <a:endParaRPr sz="10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000" dirty="0">
                <a:solidFill>
                  <a:srgbClr val="999999"/>
                </a:solidFill>
                <a:latin typeface="Montserrat"/>
                <a:ea typeface="Montserrat"/>
                <a:cs typeface="Montserrat"/>
                <a:sym typeface="Montserrat"/>
              </a:rPr>
              <a:t>...</a:t>
            </a:r>
            <a:endParaRPr sz="1000" dirty="0">
              <a:solidFill>
                <a:srgbClr val="999999"/>
              </a:solidFill>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36195426-23FD-418D-A5B8-3567D7326930}"/>
              </a:ext>
            </a:extLst>
          </p:cNvPr>
          <p:cNvSpPr txBox="1"/>
          <p:nvPr/>
        </p:nvSpPr>
        <p:spPr>
          <a:xfrm>
            <a:off x="250060" y="4553339"/>
            <a:ext cx="2521690" cy="44179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2"/>
        <p:cNvGrpSpPr/>
        <p:nvPr/>
      </p:nvGrpSpPr>
      <p:grpSpPr>
        <a:xfrm>
          <a:off x="0" y="0"/>
          <a:ext cx="0" cy="0"/>
          <a:chOff x="0" y="0"/>
          <a:chExt cx="0" cy="0"/>
        </a:xfrm>
      </p:grpSpPr>
      <p:sp>
        <p:nvSpPr>
          <p:cNvPr id="313" name="Google Shape;31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Custom Element </a:t>
            </a:r>
            <a:endParaRPr>
              <a:solidFill>
                <a:srgbClr val="FFFFFF"/>
              </a:solidFill>
              <a:latin typeface="Montserrat"/>
              <a:ea typeface="Montserrat"/>
              <a:cs typeface="Montserrat"/>
              <a:sym typeface="Montserrat"/>
            </a:endParaRPr>
          </a:p>
        </p:txBody>
      </p:sp>
      <p:sp>
        <p:nvSpPr>
          <p:cNvPr id="314" name="Google Shape;314;p49"/>
          <p:cNvSpPr txBox="1"/>
          <p:nvPr/>
        </p:nvSpPr>
        <p:spPr>
          <a:xfrm>
            <a:off x="743050" y="1319850"/>
            <a:ext cx="8016900" cy="2503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200">
                <a:solidFill>
                  <a:srgbClr val="D4D4D4"/>
                </a:solidFill>
                <a:latin typeface="Montserrat"/>
                <a:ea typeface="Montserrat"/>
                <a:cs typeface="Montserrat"/>
                <a:sym typeface="Montserrat"/>
              </a:rPr>
              <a:t>  </a:t>
            </a:r>
            <a:r>
              <a:rPr lang="en-GB" sz="1200">
                <a:solidFill>
                  <a:srgbClr val="808080"/>
                </a:solidFill>
                <a:latin typeface="Montserrat"/>
                <a:ea typeface="Montserrat"/>
                <a:cs typeface="Montserrat"/>
                <a:sym typeface="Montserrat"/>
              </a:rPr>
              <a:t>&lt;</a:t>
            </a:r>
            <a:r>
              <a:rPr lang="en-GB" sz="1200">
                <a:solidFill>
                  <a:srgbClr val="569CD6"/>
                </a:solidFill>
                <a:latin typeface="Montserrat"/>
                <a:ea typeface="Montserrat"/>
                <a:cs typeface="Montserrat"/>
                <a:sym typeface="Montserrat"/>
              </a:rPr>
              <a:t>bb-red-strawberry</a:t>
            </a:r>
            <a:r>
              <a:rPr lang="en-GB" sz="1200">
                <a:solidFill>
                  <a:srgbClr val="D4D4D4"/>
                </a:solidFill>
                <a:latin typeface="Montserrat"/>
                <a:ea typeface="Montserrat"/>
                <a:cs typeface="Montserrat"/>
                <a:sym typeface="Montserrat"/>
              </a:rPr>
              <a:t>        </a:t>
            </a:r>
            <a:endParaRPr sz="120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a:solidFill>
                  <a:srgbClr val="9CDCFE"/>
                </a:solidFill>
                <a:latin typeface="Montserrat"/>
                <a:ea typeface="Montserrat"/>
                <a:cs typeface="Montserrat"/>
                <a:sym typeface="Montserrat"/>
              </a:rPr>
              <a:t>        img</a:t>
            </a:r>
            <a:r>
              <a:rPr lang="en-GB" sz="1200">
                <a:solidFill>
                  <a:srgbClr val="808080"/>
                </a:solidFill>
                <a:latin typeface="Montserrat"/>
                <a:ea typeface="Montserrat"/>
                <a:cs typeface="Montserrat"/>
                <a:sym typeface="Montserrat"/>
              </a:rPr>
              <a:t>=</a:t>
            </a:r>
            <a:r>
              <a:rPr lang="en-GB" sz="1200">
                <a:solidFill>
                  <a:srgbClr val="CE9178"/>
                </a:solidFill>
                <a:latin typeface="Montserrat"/>
                <a:ea typeface="Montserrat"/>
                <a:cs typeface="Montserrat"/>
                <a:sym typeface="Montserrat"/>
              </a:rPr>
              <a:t>"strawberry.jpg"</a:t>
            </a:r>
            <a:r>
              <a:rPr lang="en-GB" sz="1200">
                <a:solidFill>
                  <a:srgbClr val="808080"/>
                </a:solidFill>
                <a:latin typeface="Montserrat"/>
                <a:ea typeface="Montserrat"/>
                <a:cs typeface="Montserrat"/>
                <a:sym typeface="Montserrat"/>
              </a:rPr>
              <a:t>&gt;</a:t>
            </a:r>
            <a:endParaRPr sz="12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D4D4D4"/>
                </a:solidFill>
                <a:latin typeface="Montserrat"/>
                <a:ea typeface="Montserrat"/>
                <a:cs typeface="Montserrat"/>
                <a:sym typeface="Montserrat"/>
              </a:rPr>
              <a:t>       </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div</a:t>
            </a:r>
            <a:r>
              <a:rPr lang="en-GB" sz="1600">
                <a:solidFill>
                  <a:srgbClr val="D4D4D4"/>
                </a:solidFill>
                <a:latin typeface="Montserrat"/>
                <a:ea typeface="Montserrat"/>
                <a:cs typeface="Montserrat"/>
                <a:sym typeface="Montserrat"/>
              </a:rPr>
              <a:t> </a:t>
            </a:r>
            <a:r>
              <a:rPr lang="en-GB" sz="1600" b="1">
                <a:solidFill>
                  <a:srgbClr val="9CDCFE"/>
                </a:solidFill>
                <a:latin typeface="Montserrat"/>
                <a:ea typeface="Montserrat"/>
                <a:cs typeface="Montserrat"/>
                <a:sym typeface="Montserrat"/>
              </a:rPr>
              <a:t>slot</a:t>
            </a:r>
            <a:r>
              <a:rPr lang="en-GB" sz="1600">
                <a:solidFill>
                  <a:srgbClr val="808080"/>
                </a:solidFill>
                <a:latin typeface="Montserrat"/>
                <a:ea typeface="Montserrat"/>
                <a:cs typeface="Montserrat"/>
                <a:sym typeface="Montserrat"/>
              </a:rPr>
              <a:t>=</a:t>
            </a:r>
            <a:r>
              <a:rPr lang="en-GB" sz="1600">
                <a:solidFill>
                  <a:srgbClr val="CE9178"/>
                </a:solidFill>
                <a:latin typeface="Montserrat"/>
                <a:ea typeface="Montserrat"/>
                <a:cs typeface="Montserrat"/>
                <a:sym typeface="Montserrat"/>
              </a:rPr>
              <a:t>"title"</a:t>
            </a:r>
            <a:r>
              <a:rPr lang="en-GB" sz="1600">
                <a:solidFill>
                  <a:srgbClr val="808080"/>
                </a:solidFill>
                <a:latin typeface="Montserrat"/>
                <a:ea typeface="Montserrat"/>
                <a:cs typeface="Montserrat"/>
                <a:sym typeface="Montserrat"/>
              </a:rPr>
              <a:t>&gt;&lt;i&gt;</a:t>
            </a:r>
            <a:r>
              <a:rPr lang="en-GB" sz="1600">
                <a:solidFill>
                  <a:srgbClr val="FFFFFF"/>
                </a:solidFill>
                <a:latin typeface="Montserrat"/>
                <a:ea typeface="Montserrat"/>
                <a:cs typeface="Montserrat"/>
                <a:sym typeface="Montserrat"/>
              </a:rPr>
              <a:t>Strawberries</a:t>
            </a:r>
            <a:r>
              <a:rPr lang="en-GB" sz="1600">
                <a:solidFill>
                  <a:srgbClr val="999999"/>
                </a:solidFill>
                <a:latin typeface="Montserrat"/>
                <a:ea typeface="Montserrat"/>
                <a:cs typeface="Montserrat"/>
                <a:sym typeface="Montserrat"/>
              </a:rPr>
              <a:t>&lt;/i&gt;</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div</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D4D4D4"/>
                </a:solidFill>
                <a:latin typeface="Montserrat"/>
                <a:ea typeface="Montserrat"/>
                <a:cs typeface="Montserrat"/>
                <a:sym typeface="Montserrat"/>
              </a:rPr>
              <a:t>       </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div</a:t>
            </a:r>
            <a:r>
              <a:rPr lang="en-GB" sz="1600">
                <a:solidFill>
                  <a:srgbClr val="D4D4D4"/>
                </a:solidFill>
                <a:latin typeface="Montserrat"/>
                <a:ea typeface="Montserrat"/>
                <a:cs typeface="Montserrat"/>
                <a:sym typeface="Montserrat"/>
              </a:rPr>
              <a:t> </a:t>
            </a:r>
            <a:r>
              <a:rPr lang="en-GB" sz="1600" b="1">
                <a:solidFill>
                  <a:srgbClr val="9CDCFE"/>
                </a:solidFill>
                <a:latin typeface="Montserrat"/>
                <a:ea typeface="Montserrat"/>
                <a:cs typeface="Montserrat"/>
                <a:sym typeface="Montserrat"/>
              </a:rPr>
              <a:t>slot</a:t>
            </a:r>
            <a:r>
              <a:rPr lang="en-GB" sz="1600">
                <a:solidFill>
                  <a:srgbClr val="808080"/>
                </a:solidFill>
                <a:latin typeface="Montserrat"/>
                <a:ea typeface="Montserrat"/>
                <a:cs typeface="Montserrat"/>
                <a:sym typeface="Montserrat"/>
              </a:rPr>
              <a:t>=</a:t>
            </a:r>
            <a:r>
              <a:rPr lang="en-GB" sz="1600">
                <a:solidFill>
                  <a:srgbClr val="CE9178"/>
                </a:solidFill>
                <a:latin typeface="Montserrat"/>
                <a:ea typeface="Montserrat"/>
                <a:cs typeface="Montserrat"/>
                <a:sym typeface="Montserrat"/>
              </a:rPr>
              <a:t>"description"</a:t>
            </a:r>
            <a:r>
              <a:rPr lang="en-GB" sz="1600">
                <a:solidFill>
                  <a:srgbClr val="808080"/>
                </a:solidFill>
                <a:latin typeface="Montserrat"/>
                <a:ea typeface="Montserrat"/>
                <a:cs typeface="Montserrat"/>
                <a:sym typeface="Montserrat"/>
              </a:rPr>
              <a:t>&gt;</a:t>
            </a:r>
            <a:r>
              <a:rPr lang="en-GB" sz="1600">
                <a:solidFill>
                  <a:srgbClr val="FFFFFF"/>
                </a:solidFill>
                <a:latin typeface="Montserrat"/>
                <a:ea typeface="Montserrat"/>
                <a:cs typeface="Montserrat"/>
                <a:sym typeface="Montserrat"/>
              </a:rPr>
              <a:t>Sherry's berries finest strawberries</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div</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a:solidFill>
                  <a:srgbClr val="D4D4D4"/>
                </a:solidFill>
                <a:latin typeface="Montserrat"/>
                <a:ea typeface="Montserrat"/>
                <a:cs typeface="Montserrat"/>
                <a:sym typeface="Montserrat"/>
              </a:rPr>
              <a:t>   </a:t>
            </a:r>
            <a:r>
              <a:rPr lang="en-GB" sz="1200">
                <a:solidFill>
                  <a:srgbClr val="808080"/>
                </a:solidFill>
                <a:latin typeface="Montserrat"/>
                <a:ea typeface="Montserrat"/>
                <a:cs typeface="Montserrat"/>
                <a:sym typeface="Montserrat"/>
              </a:rPr>
              <a:t>&lt;/</a:t>
            </a:r>
            <a:r>
              <a:rPr lang="en-GB" sz="1200">
                <a:solidFill>
                  <a:srgbClr val="569CD6"/>
                </a:solidFill>
                <a:latin typeface="Montserrat"/>
                <a:ea typeface="Montserrat"/>
                <a:cs typeface="Montserrat"/>
                <a:sym typeface="Montserrat"/>
              </a:rPr>
              <a:t>bb-red-strawberry</a:t>
            </a:r>
            <a:r>
              <a:rPr lang="en-GB" sz="1200">
                <a:solidFill>
                  <a:srgbClr val="808080"/>
                </a:solidFill>
                <a:latin typeface="Montserrat"/>
                <a:ea typeface="Montserrat"/>
                <a:cs typeface="Montserrat"/>
                <a:sym typeface="Montserrat"/>
              </a:rPr>
              <a:t>&gt;</a:t>
            </a:r>
            <a:endParaRPr sz="1200">
              <a:solidFill>
                <a:srgbClr val="999999"/>
              </a:solidFill>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C6B153F6-4F14-4E13-B164-BE8661E4048F}"/>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50"/>
          <p:cNvPicPr preferRelativeResize="0"/>
          <p:nvPr/>
        </p:nvPicPr>
        <p:blipFill rotWithShape="1">
          <a:blip r:embed="rId3">
            <a:alphaModFix/>
          </a:blip>
          <a:srcRect t="7805" b="7813"/>
          <a:stretch/>
        </p:blipFill>
        <p:spPr>
          <a:xfrm>
            <a:off x="0" y="0"/>
            <a:ext cx="9143997" cy="5143502"/>
          </a:xfrm>
          <a:prstGeom prst="rect">
            <a:avLst/>
          </a:prstGeom>
          <a:noFill/>
          <a:ln>
            <a:noFill/>
          </a:ln>
        </p:spPr>
      </p:pic>
      <p:sp>
        <p:nvSpPr>
          <p:cNvPr id="320" name="Google Shape;320;p50"/>
          <p:cNvSpPr/>
          <p:nvPr/>
        </p:nvSpPr>
        <p:spPr>
          <a:xfrm>
            <a:off x="0" y="0"/>
            <a:ext cx="9144000" cy="5143500"/>
          </a:xfrm>
          <a:prstGeom prst="rect">
            <a:avLst/>
          </a:prstGeom>
          <a:solidFill>
            <a:srgbClr val="000000">
              <a:alpha val="219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0"/>
          <p:cNvSpPr txBox="1">
            <a:spLocks noGrp="1"/>
          </p:cNvSpPr>
          <p:nvPr>
            <p:ph type="ctrTitle" idx="4294967295"/>
          </p:nvPr>
        </p:nvSpPr>
        <p:spPr>
          <a:xfrm>
            <a:off x="311708" y="825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200" b="1">
                <a:solidFill>
                  <a:srgbClr val="FFFFFF"/>
                </a:solidFill>
                <a:latin typeface="Montserrat"/>
                <a:ea typeface="Montserrat"/>
                <a:cs typeface="Montserrat"/>
                <a:sym typeface="Montserrat"/>
              </a:rPr>
              <a:t>CSS Custom Properties</a:t>
            </a:r>
            <a:endParaRPr sz="5200" b="1">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E6187822-53D4-4215-B14A-06EF28B6FE6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7"/>
          <p:cNvPicPr preferRelativeResize="0"/>
          <p:nvPr/>
        </p:nvPicPr>
        <p:blipFill>
          <a:blip r:embed="rId3">
            <a:alphaModFix/>
          </a:blip>
          <a:stretch>
            <a:fillRect/>
          </a:stretch>
        </p:blipFill>
        <p:spPr>
          <a:xfrm>
            <a:off x="1687975" y="1017725"/>
            <a:ext cx="5768062" cy="3820975"/>
          </a:xfrm>
          <a:prstGeom prst="rect">
            <a:avLst/>
          </a:prstGeom>
          <a:noFill/>
          <a:ln>
            <a:noFill/>
          </a:ln>
        </p:spPr>
      </p:pic>
      <p:sp>
        <p:nvSpPr>
          <p:cNvPr id="302" name="Google Shape;30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Shadow DOM WITH A PLACEHOLDER FOR SLOT</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86B4CF24-61D8-46CB-9847-467AF1FD9C5E}"/>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3996850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25"/>
        <p:cNvGrpSpPr/>
        <p:nvPr/>
      </p:nvGrpSpPr>
      <p:grpSpPr>
        <a:xfrm>
          <a:off x="0" y="0"/>
          <a:ext cx="0" cy="0"/>
          <a:chOff x="0" y="0"/>
          <a:chExt cx="0" cy="0"/>
        </a:xfrm>
      </p:grpSpPr>
      <p:sp>
        <p:nvSpPr>
          <p:cNvPr id="326" name="Google Shape;32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Template</a:t>
            </a:r>
            <a:endParaRPr>
              <a:solidFill>
                <a:srgbClr val="FFFFFF"/>
              </a:solidFill>
              <a:latin typeface="Montserrat"/>
              <a:ea typeface="Montserrat"/>
              <a:cs typeface="Montserrat"/>
              <a:sym typeface="Montserrat"/>
            </a:endParaRPr>
          </a:p>
        </p:txBody>
      </p:sp>
      <p:sp>
        <p:nvSpPr>
          <p:cNvPr id="327" name="Google Shape;327;p51"/>
          <p:cNvSpPr txBox="1"/>
          <p:nvPr/>
        </p:nvSpPr>
        <p:spPr>
          <a:xfrm>
            <a:off x="599548" y="652350"/>
            <a:ext cx="7182900" cy="3838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800" dirty="0">
                <a:solidFill>
                  <a:srgbClr val="999999"/>
                </a:solidFill>
                <a:latin typeface="Montserrat"/>
                <a:ea typeface="Montserrat"/>
                <a:cs typeface="Montserrat"/>
                <a:sym typeface="Montserrat"/>
              </a:rPr>
              <a:t>&lt;style&gt;</a:t>
            </a:r>
            <a:endParaRPr sz="1800" dirty="0">
              <a:solidFill>
                <a:srgbClr val="999999"/>
              </a:solidFill>
              <a:latin typeface="Montserrat"/>
              <a:ea typeface="Montserrat"/>
              <a:cs typeface="Montserrat"/>
              <a:sym typeface="Montserrat"/>
            </a:endParaRPr>
          </a:p>
          <a:p>
            <a:pPr marL="0" lvl="0" indent="457200" algn="l" rtl="0">
              <a:lnSpc>
                <a:spcPct val="150000"/>
              </a:lnSpc>
              <a:spcBef>
                <a:spcPts val="0"/>
              </a:spcBef>
              <a:spcAft>
                <a:spcPts val="0"/>
              </a:spcAft>
              <a:buNone/>
            </a:pPr>
            <a:r>
              <a:rPr lang="en-GB" sz="1800" dirty="0">
                <a:solidFill>
                  <a:srgbClr val="CE9178"/>
                </a:solidFill>
                <a:latin typeface="Montserrat"/>
                <a:ea typeface="Montserrat"/>
                <a:cs typeface="Montserrat"/>
                <a:sym typeface="Montserrat"/>
              </a:rPr>
              <a:t>.container {</a:t>
            </a:r>
            <a:endParaRPr sz="18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width: 320px;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height: 280px;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a:t>
            </a:r>
            <a:r>
              <a:rPr lang="en-GB" sz="1800" b="1" dirty="0">
                <a:solidFill>
                  <a:srgbClr val="CE9178"/>
                </a:solidFill>
                <a:latin typeface="Montserrat"/>
                <a:ea typeface="Montserrat"/>
                <a:cs typeface="Montserrat"/>
                <a:sym typeface="Montserrat"/>
              </a:rPr>
              <a:t>background-</a:t>
            </a:r>
            <a:r>
              <a:rPr lang="en-GB" sz="1800" b="1" dirty="0" err="1">
                <a:solidFill>
                  <a:srgbClr val="CE9178"/>
                </a:solidFill>
                <a:latin typeface="Montserrat"/>
                <a:ea typeface="Montserrat"/>
                <a:cs typeface="Montserrat"/>
                <a:sym typeface="Montserrat"/>
              </a:rPr>
              <a:t>color</a:t>
            </a:r>
            <a:r>
              <a:rPr lang="en-GB" sz="1800" b="1" dirty="0">
                <a:solidFill>
                  <a:srgbClr val="CE9178"/>
                </a:solidFill>
                <a:latin typeface="Montserrat"/>
                <a:ea typeface="Montserrat"/>
                <a:cs typeface="Montserrat"/>
                <a:sym typeface="Montserrat"/>
              </a:rPr>
              <a:t>: var(--background-</a:t>
            </a:r>
            <a:r>
              <a:rPr lang="en-GB" sz="1800" b="1" dirty="0" err="1">
                <a:solidFill>
                  <a:srgbClr val="CE9178"/>
                </a:solidFill>
                <a:latin typeface="Montserrat"/>
                <a:ea typeface="Montserrat"/>
                <a:cs typeface="Montserrat"/>
                <a:sym typeface="Montserrat"/>
              </a:rPr>
              <a:t>color</a:t>
            </a:r>
            <a:r>
              <a:rPr lang="en-GB" sz="1800" b="1" dirty="0">
                <a:solidFill>
                  <a:srgbClr val="CE9178"/>
                </a:solidFill>
                <a:latin typeface="Montserrat"/>
                <a:ea typeface="Montserrat"/>
                <a:cs typeface="Montserrat"/>
                <a:sym typeface="Montserrat"/>
              </a:rPr>
              <a:t>, #</a:t>
            </a:r>
            <a:r>
              <a:rPr lang="en-GB" sz="1800" b="1" dirty="0" err="1">
                <a:solidFill>
                  <a:srgbClr val="CE9178"/>
                </a:solidFill>
                <a:latin typeface="Montserrat"/>
                <a:ea typeface="Montserrat"/>
                <a:cs typeface="Montserrat"/>
                <a:sym typeface="Montserrat"/>
              </a:rPr>
              <a:t>fff</a:t>
            </a:r>
            <a:r>
              <a:rPr lang="en-GB" sz="1800" b="1" dirty="0">
                <a:solidFill>
                  <a:srgbClr val="CE9178"/>
                </a:solidFill>
                <a:latin typeface="Montserrat"/>
                <a:ea typeface="Montserrat"/>
                <a:cs typeface="Montserrat"/>
                <a:sym typeface="Montserrat"/>
              </a:rPr>
              <a:t>);</a:t>
            </a:r>
            <a:endParaRPr sz="1800" b="1"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    	}</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800" dirty="0">
                <a:solidFill>
                  <a:srgbClr val="999999"/>
                </a:solidFill>
                <a:latin typeface="Montserrat"/>
                <a:ea typeface="Montserrat"/>
                <a:cs typeface="Montserrat"/>
                <a:sym typeface="Montserrat"/>
              </a:rPr>
              <a:t>&lt;style&gt;</a:t>
            </a:r>
            <a:endParaRPr sz="1800" dirty="0">
              <a:solidFill>
                <a:srgbClr val="CE9178"/>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F713A6A6-8D79-4E33-B79E-97EEED22B9E0}"/>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37"/>
        <p:cNvGrpSpPr/>
        <p:nvPr/>
      </p:nvGrpSpPr>
      <p:grpSpPr>
        <a:xfrm>
          <a:off x="0" y="0"/>
          <a:ext cx="0" cy="0"/>
          <a:chOff x="0" y="0"/>
          <a:chExt cx="0" cy="0"/>
        </a:xfrm>
      </p:grpSpPr>
      <p:sp>
        <p:nvSpPr>
          <p:cNvPr id="338" name="Google Shape;3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CSS custom properties</a:t>
            </a:r>
            <a:endParaRPr>
              <a:solidFill>
                <a:srgbClr val="FFFFFF"/>
              </a:solidFill>
              <a:latin typeface="Montserrat"/>
              <a:ea typeface="Montserrat"/>
              <a:cs typeface="Montserrat"/>
              <a:sym typeface="Montserrat"/>
            </a:endParaRPr>
          </a:p>
        </p:txBody>
      </p:sp>
      <p:sp>
        <p:nvSpPr>
          <p:cNvPr id="339" name="Google Shape;339;p53"/>
          <p:cNvSpPr txBox="1"/>
          <p:nvPr/>
        </p:nvSpPr>
        <p:spPr>
          <a:xfrm>
            <a:off x="743050" y="1319850"/>
            <a:ext cx="7182900" cy="2503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bb-red-strawberry</a:t>
            </a: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9CDCFE"/>
                </a:solidFill>
                <a:latin typeface="Montserrat"/>
                <a:ea typeface="Montserrat"/>
                <a:cs typeface="Montserrat"/>
                <a:sym typeface="Montserrat"/>
              </a:rPr>
              <a:t>        </a:t>
            </a:r>
            <a:r>
              <a:rPr lang="en-GB" sz="1200" dirty="0" err="1">
                <a:solidFill>
                  <a:srgbClr val="9CDCFE"/>
                </a:solidFill>
                <a:latin typeface="Montserrat"/>
                <a:ea typeface="Montserrat"/>
                <a:cs typeface="Montserrat"/>
                <a:sym typeface="Montserrat"/>
              </a:rPr>
              <a:t>img</a:t>
            </a:r>
            <a:r>
              <a:rPr lang="en-GB" sz="1200" dirty="0">
                <a:solidFill>
                  <a:srgbClr val="808080"/>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"strawberry.jpg"</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600" b="1" dirty="0">
                <a:solidFill>
                  <a:srgbClr val="9CDCFE"/>
                </a:solidFill>
                <a:latin typeface="Montserrat"/>
                <a:ea typeface="Montserrat"/>
                <a:cs typeface="Montserrat"/>
                <a:sym typeface="Montserrat"/>
              </a:rPr>
              <a:t>style</a:t>
            </a:r>
            <a:r>
              <a:rPr lang="en-GB" sz="1600" b="1" dirty="0">
                <a:solidFill>
                  <a:srgbClr val="808080"/>
                </a:solidFill>
                <a:latin typeface="Montserrat"/>
                <a:ea typeface="Montserrat"/>
                <a:cs typeface="Montserrat"/>
                <a:sym typeface="Montserrat"/>
              </a:rPr>
              <a:t>=</a:t>
            </a:r>
            <a:r>
              <a:rPr lang="en-GB" sz="1600" b="1" dirty="0">
                <a:solidFill>
                  <a:srgbClr val="CE9178"/>
                </a:solidFill>
                <a:latin typeface="Montserrat"/>
                <a:ea typeface="Montserrat"/>
                <a:cs typeface="Montserrat"/>
                <a:sym typeface="Montserrat"/>
              </a:rPr>
              <a:t>"--background-</a:t>
            </a:r>
            <a:r>
              <a:rPr lang="en-GB" sz="1600" b="1" dirty="0" err="1">
                <a:solidFill>
                  <a:srgbClr val="CE9178"/>
                </a:solidFill>
                <a:latin typeface="Montserrat"/>
                <a:ea typeface="Montserrat"/>
                <a:cs typeface="Montserrat"/>
                <a:sym typeface="Montserrat"/>
              </a:rPr>
              <a:t>color</a:t>
            </a:r>
            <a:r>
              <a:rPr lang="en-GB" sz="1600" b="1" dirty="0">
                <a:solidFill>
                  <a:srgbClr val="CE9178"/>
                </a:solidFill>
                <a:latin typeface="Montserrat"/>
                <a:ea typeface="Montserrat"/>
                <a:cs typeface="Montserrat"/>
                <a:sym typeface="Montserrat"/>
              </a:rPr>
              <a:t>: #A11B38;"</a:t>
            </a:r>
            <a:r>
              <a:rPr lang="en-GB" sz="1600" b="1" dirty="0">
                <a:solidFill>
                  <a:srgbClr val="808080"/>
                </a:solidFill>
                <a:latin typeface="Montserrat"/>
                <a:ea typeface="Montserrat"/>
                <a:cs typeface="Montserrat"/>
                <a:sym typeface="Montserrat"/>
              </a:rPr>
              <a:t>&gt;</a:t>
            </a:r>
            <a:endParaRPr sz="1600" b="1"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slot</a:t>
            </a:r>
            <a:r>
              <a:rPr lang="en-GB" sz="1200" dirty="0">
                <a:solidFill>
                  <a:srgbClr val="808080"/>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"title"</a:t>
            </a:r>
            <a:r>
              <a:rPr lang="en-GB" sz="1200" dirty="0">
                <a:solidFill>
                  <a:srgbClr val="808080"/>
                </a:solidFill>
                <a:latin typeface="Montserrat"/>
                <a:ea typeface="Montserrat"/>
                <a:cs typeface="Montserrat"/>
                <a:sym typeface="Montserrat"/>
              </a:rPr>
              <a:t>&gt;&lt;</a:t>
            </a:r>
            <a:r>
              <a:rPr lang="en-GB" sz="1200" dirty="0" err="1">
                <a:solidFill>
                  <a:srgbClr val="808080"/>
                </a:solidFill>
                <a:latin typeface="Montserrat"/>
                <a:ea typeface="Montserrat"/>
                <a:cs typeface="Montserrat"/>
                <a:sym typeface="Montserrat"/>
              </a:rPr>
              <a:t>i</a:t>
            </a:r>
            <a:r>
              <a:rPr lang="en-GB" sz="1200" dirty="0">
                <a:solidFill>
                  <a:srgbClr val="808080"/>
                </a:solidFill>
                <a:latin typeface="Montserrat"/>
                <a:ea typeface="Montserrat"/>
                <a:cs typeface="Montserrat"/>
                <a:sym typeface="Montserrat"/>
              </a:rPr>
              <a:t>&gt;</a:t>
            </a:r>
            <a:r>
              <a:rPr lang="en-GB" sz="1200" dirty="0">
                <a:solidFill>
                  <a:schemeClr val="lt1"/>
                </a:solidFill>
                <a:latin typeface="Montserrat"/>
                <a:ea typeface="Montserrat"/>
                <a:cs typeface="Montserrat"/>
                <a:sym typeface="Montserrat"/>
              </a:rPr>
              <a:t>Strawberries</a:t>
            </a:r>
            <a:r>
              <a:rPr lang="en-GB" sz="1200" dirty="0">
                <a:solidFill>
                  <a:srgbClr val="999999"/>
                </a:solidFill>
                <a:latin typeface="Montserrat"/>
                <a:ea typeface="Montserrat"/>
                <a:cs typeface="Montserrat"/>
                <a:sym typeface="Montserrat"/>
              </a:rPr>
              <a:t>&lt;/</a:t>
            </a:r>
            <a:r>
              <a:rPr lang="en-GB" sz="1200" dirty="0" err="1">
                <a:solidFill>
                  <a:srgbClr val="999999"/>
                </a:solidFill>
                <a:latin typeface="Montserrat"/>
                <a:ea typeface="Montserrat"/>
                <a:cs typeface="Montserrat"/>
                <a:sym typeface="Montserrat"/>
              </a:rPr>
              <a:t>i</a:t>
            </a:r>
            <a:r>
              <a:rPr lang="en-GB" sz="1200" dirty="0">
                <a:solidFill>
                  <a:srgbClr val="999999"/>
                </a:solidFill>
                <a:latin typeface="Montserrat"/>
                <a:ea typeface="Montserrat"/>
                <a:cs typeface="Montserrat"/>
                <a:sym typeface="Montserrat"/>
              </a:rPr>
              <a:t>&gt;</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slot</a:t>
            </a:r>
            <a:r>
              <a:rPr lang="en-GB" sz="1200" dirty="0">
                <a:solidFill>
                  <a:srgbClr val="808080"/>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"description"</a:t>
            </a:r>
            <a:r>
              <a:rPr lang="en-GB" sz="1200" dirty="0">
                <a:solidFill>
                  <a:srgbClr val="808080"/>
                </a:solidFill>
                <a:latin typeface="Montserrat"/>
                <a:ea typeface="Montserrat"/>
                <a:cs typeface="Montserrat"/>
                <a:sym typeface="Montserrat"/>
              </a:rPr>
              <a:t>&gt;</a:t>
            </a:r>
            <a:r>
              <a:rPr lang="en-GB" sz="1200" dirty="0">
                <a:solidFill>
                  <a:schemeClr val="lt1"/>
                </a:solidFill>
                <a:latin typeface="Montserrat"/>
                <a:ea typeface="Montserrat"/>
                <a:cs typeface="Montserrat"/>
                <a:sym typeface="Montserrat"/>
              </a:rPr>
              <a:t>Sherry's berries finest strawberries</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bb-red-strawberry</a:t>
            </a:r>
            <a:r>
              <a:rPr lang="en-GB" sz="1200" dirty="0">
                <a:solidFill>
                  <a:srgbClr val="808080"/>
                </a:solidFill>
                <a:latin typeface="Montserrat"/>
                <a:ea typeface="Montserrat"/>
                <a:cs typeface="Montserrat"/>
                <a:sym typeface="Montserrat"/>
              </a:rPr>
              <a:t>&gt;</a:t>
            </a:r>
            <a:endParaRPr sz="12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dirty="0">
              <a:solidFill>
                <a:srgbClr val="D4D4D4"/>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B47300BC-3AA5-485A-BA7B-EBED09CB5AF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loseup photo of color pencil on brown surface">
            <a:extLst>
              <a:ext uri="{FF2B5EF4-FFF2-40B4-BE49-F238E27FC236}">
                <a16:creationId xmlns:a16="http://schemas.microsoft.com/office/drawing/2014/main" id="{27A7E631-7BE9-4F62-AF4A-7B1158F09887}"/>
              </a:ext>
            </a:extLst>
          </p:cNvPr>
          <p:cNvPicPr>
            <a:picLocks noChangeAspect="1" noChangeArrowheads="1"/>
          </p:cNvPicPr>
          <p:nvPr/>
        </p:nvPicPr>
        <p:blipFill rotWithShape="1">
          <a:blip r:embed="rId2">
            <a:alphaModFix amt="74000"/>
            <a:extLst>
              <a:ext uri="{28A0092B-C50C-407E-A947-70E740481C1C}">
                <a14:useLocalDpi xmlns:a14="http://schemas.microsoft.com/office/drawing/2010/main" val="0"/>
              </a:ext>
            </a:extLst>
          </a:blip>
          <a:srcRect l="21522" r="11074" b="4315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45;p54">
            <a:extLst>
              <a:ext uri="{FF2B5EF4-FFF2-40B4-BE49-F238E27FC236}">
                <a16:creationId xmlns:a16="http://schemas.microsoft.com/office/drawing/2014/main" id="{D234F947-B685-4046-B62F-3B9863421667}"/>
              </a:ext>
            </a:extLst>
          </p:cNvPr>
          <p:cNvSpPr/>
          <p:nvPr/>
        </p:nvSpPr>
        <p:spPr>
          <a:xfrm>
            <a:off x="0" y="-8020"/>
            <a:ext cx="9152022" cy="5143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6;p54">
            <a:extLst>
              <a:ext uri="{FF2B5EF4-FFF2-40B4-BE49-F238E27FC236}">
                <a16:creationId xmlns:a16="http://schemas.microsoft.com/office/drawing/2014/main" id="{E9302295-675B-4A77-91C0-231A17248211}"/>
              </a:ext>
            </a:extLst>
          </p:cNvPr>
          <p:cNvSpPr txBox="1">
            <a:spLocks/>
          </p:cNvSpPr>
          <p:nvPr/>
        </p:nvSpPr>
        <p:spPr>
          <a:xfrm>
            <a:off x="311700" y="1545450"/>
            <a:ext cx="8520600" cy="205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endParaRPr lang="en-GB" sz="5200" b="1" dirty="0">
              <a:solidFill>
                <a:srgbClr val="FFFFFF"/>
              </a:solidFill>
              <a:latin typeface="Montserrat"/>
              <a:ea typeface="Montserrat"/>
              <a:cs typeface="Montserrat"/>
              <a:sym typeface="Montserrat"/>
            </a:endParaRPr>
          </a:p>
          <a:p>
            <a:pPr algn="ctr"/>
            <a:r>
              <a:rPr lang="en-GB" sz="5200" b="1" dirty="0">
                <a:solidFill>
                  <a:schemeClr val="tx1"/>
                </a:solidFill>
                <a:latin typeface="Montserrat"/>
                <a:ea typeface="Montserrat"/>
                <a:cs typeface="Montserrat"/>
                <a:sym typeface="Montserrat"/>
              </a:rPr>
              <a:t>Remember:</a:t>
            </a:r>
          </a:p>
          <a:p>
            <a:pPr algn="ctr"/>
            <a:r>
              <a:rPr lang="en-GB" sz="5200" b="1" dirty="0">
                <a:solidFill>
                  <a:schemeClr val="tx1"/>
                </a:solidFill>
                <a:latin typeface="Montserrat"/>
                <a:ea typeface="Montserrat"/>
                <a:cs typeface="Montserrat"/>
                <a:sym typeface="Montserrat"/>
              </a:rPr>
              <a:t>Documentation</a:t>
            </a:r>
          </a:p>
        </p:txBody>
      </p:sp>
      <p:sp>
        <p:nvSpPr>
          <p:cNvPr id="7" name="Google Shape;56;p13">
            <a:extLst>
              <a:ext uri="{FF2B5EF4-FFF2-40B4-BE49-F238E27FC236}">
                <a16:creationId xmlns:a16="http://schemas.microsoft.com/office/drawing/2014/main" id="{001FBBF3-F4F7-43C7-9BD2-65DBF73999F1}"/>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4229515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54"/>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345" name="Google Shape;345;p54"/>
          <p:cNvSpPr/>
          <p:nvPr/>
        </p:nvSpPr>
        <p:spPr>
          <a:xfrm>
            <a:off x="0" y="0"/>
            <a:ext cx="9144000" cy="5143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4"/>
          <p:cNvSpPr txBox="1">
            <a:spLocks noGrp="1"/>
          </p:cNvSpPr>
          <p:nvPr>
            <p:ph type="ctrTitle" idx="4294967295"/>
          </p:nvPr>
        </p:nvSpPr>
        <p:spPr>
          <a:xfrm>
            <a:off x="311708" y="825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200" b="1" dirty="0">
                <a:solidFill>
                  <a:srgbClr val="FFFFFF"/>
                </a:solidFill>
                <a:latin typeface="Montserrat"/>
                <a:ea typeface="Montserrat"/>
                <a:cs typeface="Montserrat"/>
                <a:sym typeface="Montserrat"/>
              </a:rPr>
              <a:t>:host</a:t>
            </a:r>
            <a:endParaRPr sz="5200" b="1" dirty="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C0FE5DFC-569D-44D0-8F25-DD764942C1AB}"/>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50"/>
        <p:cNvGrpSpPr/>
        <p:nvPr/>
      </p:nvGrpSpPr>
      <p:grpSpPr>
        <a:xfrm>
          <a:off x="0" y="0"/>
          <a:ext cx="0" cy="0"/>
          <a:chOff x="0" y="0"/>
          <a:chExt cx="0" cy="0"/>
        </a:xfrm>
      </p:grpSpPr>
      <p:sp>
        <p:nvSpPr>
          <p:cNvPr id="351" name="Google Shape;35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Template</a:t>
            </a:r>
            <a:endParaRPr>
              <a:solidFill>
                <a:srgbClr val="FFFFFF"/>
              </a:solidFill>
              <a:latin typeface="Montserrat"/>
              <a:ea typeface="Montserrat"/>
              <a:cs typeface="Montserrat"/>
              <a:sym typeface="Montserrat"/>
            </a:endParaRPr>
          </a:p>
        </p:txBody>
      </p:sp>
      <p:sp>
        <p:nvSpPr>
          <p:cNvPr id="352" name="Google Shape;352;p55"/>
          <p:cNvSpPr txBox="1"/>
          <p:nvPr/>
        </p:nvSpPr>
        <p:spPr>
          <a:xfrm>
            <a:off x="599548" y="110955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800" dirty="0">
                <a:solidFill>
                  <a:srgbClr val="999999"/>
                </a:solidFill>
                <a:latin typeface="Montserrat"/>
                <a:ea typeface="Montserrat"/>
                <a:cs typeface="Montserrat"/>
                <a:sym typeface="Montserrat"/>
              </a:rPr>
              <a:t>&lt;style&gt;</a:t>
            </a:r>
            <a:endParaRPr sz="1800" dirty="0">
              <a:solidFill>
                <a:srgbClr val="999999"/>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sz="1800" b="1" dirty="0">
                <a:solidFill>
                  <a:srgbClr val="CE9178"/>
                </a:solidFill>
                <a:latin typeface="Montserrat"/>
                <a:ea typeface="Montserrat"/>
                <a:cs typeface="Montserrat"/>
                <a:sym typeface="Montserrat"/>
              </a:rPr>
              <a:t>:host</a:t>
            </a:r>
            <a:r>
              <a:rPr lang="en-GB" sz="1800" dirty="0">
                <a:solidFill>
                  <a:srgbClr val="CE9178"/>
                </a:solidFill>
                <a:latin typeface="Montserrat"/>
                <a:ea typeface="Montserrat"/>
                <a:cs typeface="Montserrat"/>
                <a:sym typeface="Montserrat"/>
              </a:rPr>
              <a:t>(bb-red-strawberry) {</a:t>
            </a:r>
            <a:endParaRPr sz="18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 Applies if the host is a &lt;bb-red-strawberry&gt; element.*/</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font-weight: bold;</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width: 320px;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height: 280px;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background-</a:t>
            </a:r>
            <a:r>
              <a:rPr lang="en-GB" sz="1200" dirty="0" err="1">
                <a:solidFill>
                  <a:srgbClr val="CE9178"/>
                </a:solidFill>
                <a:latin typeface="Montserrat"/>
                <a:ea typeface="Montserrat"/>
                <a:cs typeface="Montserrat"/>
                <a:sym typeface="Montserrat"/>
              </a:rPr>
              <a:t>color</a:t>
            </a:r>
            <a:r>
              <a:rPr lang="en-GB" sz="1200" dirty="0">
                <a:solidFill>
                  <a:srgbClr val="CE9178"/>
                </a:solidFill>
                <a:latin typeface="Montserrat"/>
                <a:ea typeface="Montserrat"/>
                <a:cs typeface="Montserrat"/>
                <a:sym typeface="Montserrat"/>
              </a:rPr>
              <a:t>: var(--background-</a:t>
            </a:r>
            <a:r>
              <a:rPr lang="en-GB" sz="1200" dirty="0" err="1">
                <a:solidFill>
                  <a:srgbClr val="CE9178"/>
                </a:solidFill>
                <a:latin typeface="Montserrat"/>
                <a:ea typeface="Montserrat"/>
                <a:cs typeface="Montserrat"/>
                <a:sym typeface="Montserrat"/>
              </a:rPr>
              <a:t>color</a:t>
            </a:r>
            <a:r>
              <a:rPr lang="en-GB" sz="1200" dirty="0">
                <a:solidFill>
                  <a:srgbClr val="CE9178"/>
                </a:solidFill>
                <a:latin typeface="Montserrat"/>
                <a:ea typeface="Montserrat"/>
                <a:cs typeface="Montserrat"/>
                <a:sym typeface="Montserrat"/>
              </a:rPr>
              <a:t>, #</a:t>
            </a:r>
            <a:r>
              <a:rPr lang="en-GB" sz="1200" dirty="0" err="1">
                <a:solidFill>
                  <a:srgbClr val="CE9178"/>
                </a:solidFill>
                <a:latin typeface="Montserrat"/>
                <a:ea typeface="Montserrat"/>
                <a:cs typeface="Montserrat"/>
                <a:sym typeface="Montserrat"/>
              </a:rPr>
              <a:t>fff</a:t>
            </a:r>
            <a:r>
              <a:rPr lang="en-GB" sz="1200" dirty="0">
                <a:solidFill>
                  <a:srgbClr val="CE9178"/>
                </a:solidFill>
                <a:latin typeface="Montserrat"/>
                <a:ea typeface="Montserrat"/>
                <a:cs typeface="Montserrat"/>
                <a:sym typeface="Montserrat"/>
              </a:rPr>
              <a:t>);</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box-shadow: 0 2px </a:t>
            </a:r>
            <a:r>
              <a:rPr lang="en-GB" sz="1200" dirty="0" err="1">
                <a:solidFill>
                  <a:srgbClr val="CE9178"/>
                </a:solidFill>
                <a:latin typeface="Montserrat"/>
                <a:ea typeface="Montserrat"/>
                <a:cs typeface="Montserrat"/>
                <a:sym typeface="Montserrat"/>
              </a:rPr>
              <a:t>2px</a:t>
            </a:r>
            <a:r>
              <a:rPr lang="en-GB" sz="1200" dirty="0">
                <a:solidFill>
                  <a:srgbClr val="CE9178"/>
                </a:solidFill>
                <a:latin typeface="Montserrat"/>
                <a:ea typeface="Montserrat"/>
                <a:cs typeface="Montserrat"/>
                <a:sym typeface="Montserrat"/>
              </a:rPr>
              <a:t> 0 </a:t>
            </a:r>
            <a:r>
              <a:rPr lang="en-GB" sz="1200" dirty="0" err="1">
                <a:solidFill>
                  <a:srgbClr val="CE9178"/>
                </a:solidFill>
                <a:latin typeface="Montserrat"/>
                <a:ea typeface="Montserrat"/>
                <a:cs typeface="Montserrat"/>
                <a:sym typeface="Montserrat"/>
              </a:rPr>
              <a:t>rgba</a:t>
            </a:r>
            <a:r>
              <a:rPr lang="en-GB" sz="1200" dirty="0">
                <a:solidFill>
                  <a:srgbClr val="CE9178"/>
                </a:solidFill>
                <a:latin typeface="Montserrat"/>
                <a:ea typeface="Montserrat"/>
                <a:cs typeface="Montserrat"/>
                <a:sym typeface="Montserrat"/>
              </a:rPr>
              <a:t> (0, 0, 0, .14);</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border-radius: 2px;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a:t>
            </a:r>
            <a:r>
              <a:rPr lang="en-GB" sz="1800" dirty="0">
                <a:solidFill>
                  <a:srgbClr val="CE9178"/>
                </a:solidFill>
                <a:latin typeface="Montserrat"/>
                <a:ea typeface="Montserrat"/>
                <a:cs typeface="Montserrat"/>
                <a:sym typeface="Montserrat"/>
              </a:rPr>
              <a:t>}</a:t>
            </a:r>
            <a:endParaRPr sz="18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800" dirty="0">
                <a:solidFill>
                  <a:srgbClr val="999999"/>
                </a:solidFill>
                <a:latin typeface="Montserrat"/>
                <a:ea typeface="Montserrat"/>
                <a:cs typeface="Montserrat"/>
                <a:sym typeface="Montserrat"/>
              </a:rPr>
              <a:t>&lt;style&gt;</a:t>
            </a:r>
            <a:endParaRPr sz="1800" dirty="0">
              <a:solidFill>
                <a:srgbClr val="CE9178"/>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55109A98-C102-4552-B1D4-C2A3DE2928F9}"/>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500225" y="608975"/>
            <a:ext cx="1587600" cy="554700"/>
          </a:xfrm>
          <a:prstGeom prst="roundRect">
            <a:avLst>
              <a:gd name="adj" fmla="val 16667"/>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60525" y="1838075"/>
            <a:ext cx="1587600" cy="5547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067925" y="2925750"/>
            <a:ext cx="1587600" cy="5547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681125" y="6611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Components</a:t>
            </a:r>
            <a:endParaRPr sz="1100">
              <a:solidFill>
                <a:srgbClr val="FFFFFF"/>
              </a:solidFill>
              <a:latin typeface="Montserrat"/>
              <a:ea typeface="Montserrat"/>
              <a:cs typeface="Montserrat"/>
              <a:sym typeface="Montserrat"/>
            </a:endParaRPr>
          </a:p>
        </p:txBody>
      </p:sp>
      <p:sp>
        <p:nvSpPr>
          <p:cNvPr id="78" name="Google Shape;78;p15"/>
          <p:cNvSpPr txBox="1"/>
          <p:nvPr/>
        </p:nvSpPr>
        <p:spPr>
          <a:xfrm>
            <a:off x="2541425" y="18902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Web components</a:t>
            </a:r>
            <a:endParaRPr sz="1100">
              <a:solidFill>
                <a:srgbClr val="FFFFFF"/>
              </a:solidFill>
              <a:latin typeface="Montserrat"/>
              <a:ea typeface="Montserrat"/>
              <a:cs typeface="Montserrat"/>
              <a:sym typeface="Montserrat"/>
            </a:endParaRPr>
          </a:p>
        </p:txBody>
      </p:sp>
      <p:sp>
        <p:nvSpPr>
          <p:cNvPr id="79" name="Google Shape;79;p15"/>
          <p:cNvSpPr txBox="1"/>
          <p:nvPr/>
        </p:nvSpPr>
        <p:spPr>
          <a:xfrm>
            <a:off x="4248825" y="2977950"/>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Elements</a:t>
            </a:r>
            <a:endParaRPr sz="1100">
              <a:solidFill>
                <a:srgbClr val="FFFFFF"/>
              </a:solidFill>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2498D296-D11D-4688-AEF2-617B1843AF4C}"/>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3778802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56"/>
          <p:cNvPicPr preferRelativeResize="0"/>
          <p:nvPr/>
        </p:nvPicPr>
        <p:blipFill rotWithShape="1">
          <a:blip r:embed="rId3">
            <a:alphaModFix/>
          </a:blip>
          <a:srcRect t="11925"/>
          <a:stretch/>
        </p:blipFill>
        <p:spPr>
          <a:xfrm>
            <a:off x="0" y="193850"/>
            <a:ext cx="9144002" cy="4949648"/>
          </a:xfrm>
          <a:prstGeom prst="rect">
            <a:avLst/>
          </a:prstGeom>
          <a:noFill/>
          <a:ln>
            <a:noFill/>
          </a:ln>
        </p:spPr>
      </p:pic>
      <p:pic>
        <p:nvPicPr>
          <p:cNvPr id="358" name="Google Shape;358;p56">
            <a:hlinkClick r:id="rId4"/>
          </p:cNvPr>
          <p:cNvPicPr preferRelativeResize="0"/>
          <p:nvPr/>
        </p:nvPicPr>
        <p:blipFill>
          <a:blip r:embed="rId5">
            <a:alphaModFix/>
          </a:blip>
          <a:stretch>
            <a:fillRect/>
          </a:stretch>
        </p:blipFill>
        <p:spPr>
          <a:xfrm>
            <a:off x="7489650" y="302250"/>
            <a:ext cx="1428575" cy="404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3">
            <a:alphaModFix/>
          </a:blip>
          <a:srcRect t="15626"/>
          <a:stretch/>
        </p:blipFill>
        <p:spPr>
          <a:xfrm>
            <a:off x="0" y="0"/>
            <a:ext cx="9143999" cy="5143498"/>
          </a:xfrm>
          <a:prstGeom prst="rect">
            <a:avLst/>
          </a:prstGeom>
          <a:noFill/>
          <a:ln>
            <a:noFill/>
          </a:ln>
        </p:spPr>
      </p:pic>
      <p:sp>
        <p:nvSpPr>
          <p:cNvPr id="3" name="Google Shape;56;p13">
            <a:extLst>
              <a:ext uri="{FF2B5EF4-FFF2-40B4-BE49-F238E27FC236}">
                <a16:creationId xmlns:a16="http://schemas.microsoft.com/office/drawing/2014/main" id="{01B3B958-7889-4D6E-BE1B-7E6774096C38}"/>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68"/>
        <p:cNvGrpSpPr/>
        <p:nvPr/>
      </p:nvGrpSpPr>
      <p:grpSpPr>
        <a:xfrm>
          <a:off x="0" y="0"/>
          <a:ext cx="0" cy="0"/>
          <a:chOff x="0" y="0"/>
          <a:chExt cx="0" cy="0"/>
        </a:xfrm>
      </p:grpSpPr>
      <p:sp>
        <p:nvSpPr>
          <p:cNvPr id="369" name="Google Shape;36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Global CSS</a:t>
            </a: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370" name="Google Shape;370;p58"/>
          <p:cNvSpPr txBox="1"/>
          <p:nvPr/>
        </p:nvSpPr>
        <p:spPr>
          <a:xfrm>
            <a:off x="856500" y="15332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endParaRPr sz="12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style</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9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p</a:t>
            </a:r>
            <a:r>
              <a:rPr lang="en-GB" sz="1600">
                <a:solidFill>
                  <a:srgbClr val="D4D4D4"/>
                </a:solidFill>
                <a:latin typeface="Montserrat"/>
                <a:ea typeface="Montserrat"/>
                <a:cs typeface="Montserrat"/>
                <a:sym typeface="Montserrat"/>
              </a:rPr>
              <a:t> </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font-family:</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'Lato'</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sans-serif</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font-size:</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0.9em</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max-width:</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760px</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line-height:</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1.6em</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800" b="1">
                <a:solidFill>
                  <a:srgbClr val="DCDCDC"/>
                </a:solidFill>
                <a:latin typeface="Montserrat"/>
                <a:ea typeface="Montserrat"/>
                <a:cs typeface="Montserrat"/>
                <a:sym typeface="Montserrat"/>
              </a:rPr>
              <a:t>     	</a:t>
            </a:r>
            <a:r>
              <a:rPr lang="en-GB" sz="1800" b="1">
                <a:solidFill>
                  <a:srgbClr val="9CDCFE"/>
                </a:solidFill>
                <a:latin typeface="Montserrat"/>
                <a:ea typeface="Montserrat"/>
                <a:cs typeface="Montserrat"/>
                <a:sym typeface="Montserrat"/>
              </a:rPr>
              <a:t>color:</a:t>
            </a:r>
            <a:r>
              <a:rPr lang="en-GB" sz="1800" b="1">
                <a:solidFill>
                  <a:srgbClr val="D4D4D4"/>
                </a:solidFill>
                <a:latin typeface="Montserrat"/>
                <a:ea typeface="Montserrat"/>
                <a:cs typeface="Montserrat"/>
                <a:sym typeface="Montserrat"/>
              </a:rPr>
              <a:t> </a:t>
            </a:r>
            <a:r>
              <a:rPr lang="en-GB" sz="1800" b="1">
                <a:solidFill>
                  <a:srgbClr val="CE9178"/>
                </a:solidFill>
                <a:latin typeface="Montserrat"/>
                <a:ea typeface="Montserrat"/>
                <a:cs typeface="Montserrat"/>
                <a:sym typeface="Montserrat"/>
              </a:rPr>
              <a:t>red</a:t>
            </a:r>
            <a:r>
              <a:rPr lang="en-GB" sz="1800" b="1">
                <a:solidFill>
                  <a:srgbClr val="DCDCDC"/>
                </a:solidFill>
                <a:latin typeface="Montserrat"/>
                <a:ea typeface="Montserrat"/>
                <a:cs typeface="Montserrat"/>
                <a:sym typeface="Montserrat"/>
              </a:rPr>
              <a:t>;</a:t>
            </a:r>
            <a:endParaRPr sz="1800" b="1">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DCDCDC"/>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98628484-8913-413B-9F55-5E441DE12260}"/>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
        <p:nvSpPr>
          <p:cNvPr id="5" name="Google Shape;56;p13">
            <a:extLst>
              <a:ext uri="{FF2B5EF4-FFF2-40B4-BE49-F238E27FC236}">
                <a16:creationId xmlns:a16="http://schemas.microsoft.com/office/drawing/2014/main" id="{C34D88E8-44C1-4061-8192-8295F54F9F95}"/>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59"/>
          <p:cNvPicPr preferRelativeResize="0"/>
          <p:nvPr/>
        </p:nvPicPr>
        <p:blipFill rotWithShape="1">
          <a:blip r:embed="rId3">
            <a:alphaModFix/>
          </a:blip>
          <a:srcRect t="12126"/>
          <a:stretch/>
        </p:blipFill>
        <p:spPr>
          <a:xfrm>
            <a:off x="0" y="205175"/>
            <a:ext cx="9144002" cy="4938326"/>
          </a:xfrm>
          <a:prstGeom prst="rect">
            <a:avLst/>
          </a:prstGeom>
          <a:noFill/>
          <a:ln>
            <a:noFill/>
          </a:ln>
        </p:spPr>
      </p:pic>
      <p:pic>
        <p:nvPicPr>
          <p:cNvPr id="376" name="Google Shape;376;p59">
            <a:hlinkClick r:id="rId4"/>
          </p:cNvPr>
          <p:cNvPicPr preferRelativeResize="0"/>
          <p:nvPr/>
        </p:nvPicPr>
        <p:blipFill>
          <a:blip r:embed="rId5">
            <a:alphaModFix/>
          </a:blip>
          <a:stretch>
            <a:fillRect/>
          </a:stretch>
        </p:blipFill>
        <p:spPr>
          <a:xfrm>
            <a:off x="7489650" y="302250"/>
            <a:ext cx="1428575" cy="404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60"/>
          <p:cNvPicPr preferRelativeResize="0"/>
          <p:nvPr/>
        </p:nvPicPr>
        <p:blipFill rotWithShape="1">
          <a:blip r:embed="rId3">
            <a:alphaModFix/>
          </a:blip>
          <a:srcRect t="5694" b="8798"/>
          <a:stretch/>
        </p:blipFill>
        <p:spPr>
          <a:xfrm>
            <a:off x="0" y="0"/>
            <a:ext cx="9143999" cy="5212550"/>
          </a:xfrm>
          <a:prstGeom prst="rect">
            <a:avLst/>
          </a:prstGeom>
          <a:noFill/>
          <a:ln>
            <a:noFill/>
          </a:ln>
        </p:spPr>
      </p:pic>
      <p:sp>
        <p:nvSpPr>
          <p:cNvPr id="382" name="Google Shape;382;p60"/>
          <p:cNvSpPr/>
          <p:nvPr/>
        </p:nvSpPr>
        <p:spPr>
          <a:xfrm>
            <a:off x="0" y="0"/>
            <a:ext cx="9144000" cy="5212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0"/>
          <p:cNvSpPr txBox="1">
            <a:spLocks noGrp="1"/>
          </p:cNvSpPr>
          <p:nvPr>
            <p:ph type="ctrTitle" idx="4294967295"/>
          </p:nvPr>
        </p:nvSpPr>
        <p:spPr>
          <a:xfrm>
            <a:off x="340750" y="3882950"/>
            <a:ext cx="8520600" cy="121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a:solidFill>
                  <a:srgbClr val="FFFFFF"/>
                </a:solidFill>
                <a:latin typeface="Montserrat"/>
                <a:ea typeface="Montserrat"/>
                <a:cs typeface="Montserrat"/>
                <a:sym typeface="Montserrat"/>
              </a:rPr>
              <a:t>We made it!</a:t>
            </a:r>
            <a:endParaRPr sz="5200" b="1">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1E4D0344-EF54-4923-9B53-983E1EB11D4D}"/>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87"/>
        <p:cNvGrpSpPr/>
        <p:nvPr/>
      </p:nvGrpSpPr>
      <p:grpSpPr>
        <a:xfrm>
          <a:off x="0" y="0"/>
          <a:ext cx="0" cy="0"/>
          <a:chOff x="0" y="0"/>
          <a:chExt cx="0" cy="0"/>
        </a:xfrm>
      </p:grpSpPr>
      <p:pic>
        <p:nvPicPr>
          <p:cNvPr id="388" name="Google Shape;388;p61"/>
          <p:cNvPicPr preferRelativeResize="0"/>
          <p:nvPr/>
        </p:nvPicPr>
        <p:blipFill>
          <a:blip r:embed="rId3">
            <a:alphaModFix/>
          </a:blip>
          <a:stretch>
            <a:fillRect/>
          </a:stretch>
        </p:blipFill>
        <p:spPr>
          <a:xfrm>
            <a:off x="3488787" y="1488537"/>
            <a:ext cx="2166425" cy="2166425"/>
          </a:xfrm>
          <a:prstGeom prst="rect">
            <a:avLst/>
          </a:prstGeom>
          <a:noFill/>
          <a:ln>
            <a:noFill/>
          </a:ln>
        </p:spPr>
      </p:pic>
      <p:sp>
        <p:nvSpPr>
          <p:cNvPr id="3" name="Google Shape;56;p13">
            <a:extLst>
              <a:ext uri="{FF2B5EF4-FFF2-40B4-BE49-F238E27FC236}">
                <a16:creationId xmlns:a16="http://schemas.microsoft.com/office/drawing/2014/main" id="{5C9657BD-1185-40D3-97AB-BE95158FCC5E}"/>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92"/>
        <p:cNvGrpSpPr/>
        <p:nvPr/>
      </p:nvGrpSpPr>
      <p:grpSpPr>
        <a:xfrm>
          <a:off x="0" y="0"/>
          <a:ext cx="0" cy="0"/>
          <a:chOff x="0" y="0"/>
          <a:chExt cx="0" cy="0"/>
        </a:xfrm>
      </p:grpSpPr>
      <p:pic>
        <p:nvPicPr>
          <p:cNvPr id="393" name="Google Shape;393;p62"/>
          <p:cNvPicPr preferRelativeResize="0"/>
          <p:nvPr/>
        </p:nvPicPr>
        <p:blipFill>
          <a:blip r:embed="rId3">
            <a:alphaModFix/>
          </a:blip>
          <a:stretch>
            <a:fillRect/>
          </a:stretch>
        </p:blipFill>
        <p:spPr>
          <a:xfrm>
            <a:off x="3426050" y="1030736"/>
            <a:ext cx="2166425" cy="2166425"/>
          </a:xfrm>
          <a:prstGeom prst="rect">
            <a:avLst/>
          </a:prstGeom>
          <a:noFill/>
          <a:ln>
            <a:noFill/>
          </a:ln>
        </p:spPr>
      </p:pic>
      <p:sp>
        <p:nvSpPr>
          <p:cNvPr id="394" name="Google Shape;394;p62"/>
          <p:cNvSpPr txBox="1">
            <a:spLocks noGrp="1"/>
          </p:cNvSpPr>
          <p:nvPr>
            <p:ph type="ctrTitle" idx="4294967295"/>
          </p:nvPr>
        </p:nvSpPr>
        <p:spPr>
          <a:xfrm>
            <a:off x="1901400" y="3197163"/>
            <a:ext cx="5341200" cy="9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b="1">
                <a:solidFill>
                  <a:srgbClr val="FFFFFF"/>
                </a:solidFill>
                <a:latin typeface="Montserrat"/>
                <a:ea typeface="Montserrat"/>
                <a:cs typeface="Montserrat"/>
                <a:sym typeface="Montserrat"/>
              </a:rPr>
              <a:t>Angular Elements</a:t>
            </a:r>
            <a:endParaRPr sz="3600" b="1">
              <a:solidFill>
                <a:srgbClr val="FFFFFF"/>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848ACD26-7C59-47AA-8C52-55A94883536D}"/>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98"/>
        <p:cNvGrpSpPr/>
        <p:nvPr/>
      </p:nvGrpSpPr>
      <p:grpSpPr>
        <a:xfrm>
          <a:off x="0" y="0"/>
          <a:ext cx="0" cy="0"/>
          <a:chOff x="0" y="0"/>
          <a:chExt cx="0" cy="0"/>
        </a:xfrm>
      </p:grpSpPr>
      <p:sp>
        <p:nvSpPr>
          <p:cNvPr id="399" name="Google Shape;399;p63"/>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npm i -g @angular/cli</a:t>
            </a:r>
            <a:endParaRPr b="1">
              <a:solidFill>
                <a:srgbClr val="FFFFFF"/>
              </a:solidFill>
              <a:latin typeface="Courier New"/>
              <a:ea typeface="Courier New"/>
              <a:cs typeface="Courier New"/>
              <a:sym typeface="Courier New"/>
            </a:endParaRPr>
          </a:p>
          <a:p>
            <a:pPr marL="0" marR="190500" lvl="0" indent="0" algn="l" rtl="0">
              <a:lnSpc>
                <a:spcPct val="115000"/>
              </a:lnSpc>
              <a:spcBef>
                <a:spcPts val="3300"/>
              </a:spcBef>
              <a:spcAft>
                <a:spcPts val="0"/>
              </a:spcAft>
              <a:buClr>
                <a:schemeClr val="dk1"/>
              </a:buClr>
              <a:buSzPts val="1100"/>
              <a:buFont typeface="Arial"/>
              <a:buNone/>
            </a:pPr>
            <a:endParaRPr>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a:solidFill>
                <a:srgbClr val="FFFFFF"/>
              </a:solidFill>
              <a:latin typeface="Montserrat"/>
              <a:ea typeface="Montserrat"/>
              <a:cs typeface="Montserrat"/>
              <a:sym typeface="Montserrat"/>
            </a:endParaRPr>
          </a:p>
        </p:txBody>
      </p:sp>
      <p:sp>
        <p:nvSpPr>
          <p:cNvPr id="400" name="Google Shape;400;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5" name="Google Shape;56;p13">
            <a:extLst>
              <a:ext uri="{FF2B5EF4-FFF2-40B4-BE49-F238E27FC236}">
                <a16:creationId xmlns:a16="http://schemas.microsoft.com/office/drawing/2014/main" id="{5840C6DD-EC92-41E2-A11F-367B15EAAB3A}"/>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04"/>
        <p:cNvGrpSpPr/>
        <p:nvPr/>
      </p:nvGrpSpPr>
      <p:grpSpPr>
        <a:xfrm>
          <a:off x="0" y="0"/>
          <a:ext cx="0" cy="0"/>
          <a:chOff x="0" y="0"/>
          <a:chExt cx="0" cy="0"/>
        </a:xfrm>
      </p:grpSpPr>
      <p:sp>
        <p:nvSpPr>
          <p:cNvPr id="405" name="Google Shape;405;p64"/>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npm i -g @angular/cli</a:t>
            </a:r>
            <a:endParaRPr b="1">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ng new bb-card</a:t>
            </a:r>
            <a:r>
              <a:rPr lang="en-GB">
                <a:solidFill>
                  <a:srgbClr val="FFFFFF"/>
                </a:solidFill>
                <a:latin typeface="Courier New"/>
                <a:ea typeface="Courier New"/>
                <a:cs typeface="Courier New"/>
                <a:sym typeface="Courier New"/>
              </a:rPr>
              <a:t> </a:t>
            </a:r>
            <a:r>
              <a:rPr lang="en-GB">
                <a:solidFill>
                  <a:srgbClr val="999999"/>
                </a:solidFill>
                <a:latin typeface="Courier New"/>
                <a:ea typeface="Courier New"/>
                <a:cs typeface="Courier New"/>
                <a:sym typeface="Courier New"/>
              </a:rPr>
              <a:t>--prefix bb --inline-template --style=scss </a:t>
            </a:r>
            <a:endParaRPr sz="1200">
              <a:solidFill>
                <a:srgbClr val="999999"/>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a:solidFill>
                <a:srgbClr val="FFFFFF"/>
              </a:solidFill>
              <a:latin typeface="Montserrat"/>
              <a:ea typeface="Montserrat"/>
              <a:cs typeface="Montserrat"/>
              <a:sym typeface="Montserrat"/>
            </a:endParaRPr>
          </a:p>
        </p:txBody>
      </p:sp>
      <p:sp>
        <p:nvSpPr>
          <p:cNvPr id="406" name="Google Shape;40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5" name="Google Shape;56;p13">
            <a:extLst>
              <a:ext uri="{FF2B5EF4-FFF2-40B4-BE49-F238E27FC236}">
                <a16:creationId xmlns:a16="http://schemas.microsoft.com/office/drawing/2014/main" id="{067BE470-BB4D-477E-BD23-33FB37456001}"/>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10"/>
        <p:cNvGrpSpPr/>
        <p:nvPr/>
      </p:nvGrpSpPr>
      <p:grpSpPr>
        <a:xfrm>
          <a:off x="0" y="0"/>
          <a:ext cx="0" cy="0"/>
          <a:chOff x="0" y="0"/>
          <a:chExt cx="0" cy="0"/>
        </a:xfrm>
      </p:grpSpPr>
      <p:sp>
        <p:nvSpPr>
          <p:cNvPr id="411" name="Google Shape;411;p65"/>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npm i -g @angular/cli</a:t>
            </a:r>
            <a:endParaRPr b="1">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ng new</a:t>
            </a:r>
            <a:r>
              <a:rPr lang="en-GB">
                <a:solidFill>
                  <a:srgbClr val="999999"/>
                </a:solidFill>
                <a:latin typeface="Courier New"/>
                <a:ea typeface="Courier New"/>
                <a:cs typeface="Courier New"/>
                <a:sym typeface="Courier New"/>
              </a:rPr>
              <a:t> bb-card --prefix bb --inline-template --style=scss</a:t>
            </a:r>
            <a:endParaRPr>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cd</a:t>
            </a:r>
            <a:r>
              <a:rPr lang="en-GB">
                <a:solidFill>
                  <a:srgbClr val="FFFFFF"/>
                </a:solidFill>
                <a:latin typeface="Courier New"/>
                <a:ea typeface="Courier New"/>
                <a:cs typeface="Courier New"/>
                <a:sym typeface="Courier New"/>
              </a:rPr>
              <a:t> bb-card</a:t>
            </a:r>
            <a:endParaRPr>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a:solidFill>
                <a:srgbClr val="FFFFFF"/>
              </a:solidFill>
              <a:latin typeface="Montserrat"/>
              <a:ea typeface="Montserrat"/>
              <a:cs typeface="Montserrat"/>
              <a:sym typeface="Montserrat"/>
            </a:endParaRPr>
          </a:p>
        </p:txBody>
      </p:sp>
      <p:sp>
        <p:nvSpPr>
          <p:cNvPr id="412" name="Google Shape;41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5" name="Google Shape;56;p13">
            <a:extLst>
              <a:ext uri="{FF2B5EF4-FFF2-40B4-BE49-F238E27FC236}">
                <a16:creationId xmlns:a16="http://schemas.microsoft.com/office/drawing/2014/main" id="{681720DF-3914-44E6-AE8A-9F9F2C5FF75F}"/>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500225" y="608975"/>
            <a:ext cx="1587600" cy="554700"/>
          </a:xfrm>
          <a:prstGeom prst="roundRect">
            <a:avLst>
              <a:gd name="adj" fmla="val 16667"/>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60525" y="1838075"/>
            <a:ext cx="1587600" cy="5547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067925" y="2925750"/>
            <a:ext cx="1587600" cy="5547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763975" y="3948025"/>
            <a:ext cx="1587600" cy="5547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681125" y="6611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Components</a:t>
            </a:r>
            <a:endParaRPr sz="1100">
              <a:solidFill>
                <a:srgbClr val="FFFFFF"/>
              </a:solidFill>
              <a:latin typeface="Montserrat"/>
              <a:ea typeface="Montserrat"/>
              <a:cs typeface="Montserrat"/>
              <a:sym typeface="Montserrat"/>
            </a:endParaRPr>
          </a:p>
        </p:txBody>
      </p:sp>
      <p:sp>
        <p:nvSpPr>
          <p:cNvPr id="78" name="Google Shape;78;p15"/>
          <p:cNvSpPr txBox="1"/>
          <p:nvPr/>
        </p:nvSpPr>
        <p:spPr>
          <a:xfrm>
            <a:off x="2541425" y="18902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Web components</a:t>
            </a:r>
            <a:endParaRPr sz="1100">
              <a:solidFill>
                <a:srgbClr val="FFFFFF"/>
              </a:solidFill>
              <a:latin typeface="Montserrat"/>
              <a:ea typeface="Montserrat"/>
              <a:cs typeface="Montserrat"/>
              <a:sym typeface="Montserrat"/>
            </a:endParaRPr>
          </a:p>
        </p:txBody>
      </p:sp>
      <p:sp>
        <p:nvSpPr>
          <p:cNvPr id="79" name="Google Shape;79;p15"/>
          <p:cNvSpPr txBox="1"/>
          <p:nvPr/>
        </p:nvSpPr>
        <p:spPr>
          <a:xfrm>
            <a:off x="4248825" y="2977950"/>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Elements</a:t>
            </a:r>
            <a:endParaRPr sz="1100">
              <a:solidFill>
                <a:srgbClr val="FFFFFF"/>
              </a:solidFill>
              <a:latin typeface="Montserrat"/>
              <a:ea typeface="Montserrat"/>
              <a:cs typeface="Montserrat"/>
              <a:sym typeface="Montserrat"/>
            </a:endParaRPr>
          </a:p>
        </p:txBody>
      </p:sp>
      <p:sp>
        <p:nvSpPr>
          <p:cNvPr id="80" name="Google Shape;80;p15"/>
          <p:cNvSpPr txBox="1"/>
          <p:nvPr/>
        </p:nvSpPr>
        <p:spPr>
          <a:xfrm>
            <a:off x="5944875" y="400022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What’s next?</a:t>
            </a:r>
            <a:endParaRPr sz="1100">
              <a:solidFill>
                <a:srgbClr val="FFFFFF"/>
              </a:solidFill>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2498D296-D11D-4688-AEF2-617B1843AF4C}"/>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69783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16"/>
        <p:cNvGrpSpPr/>
        <p:nvPr/>
      </p:nvGrpSpPr>
      <p:grpSpPr>
        <a:xfrm>
          <a:off x="0" y="0"/>
          <a:ext cx="0" cy="0"/>
          <a:chOff x="0" y="0"/>
          <a:chExt cx="0" cy="0"/>
        </a:xfrm>
      </p:grpSpPr>
      <p:sp>
        <p:nvSpPr>
          <p:cNvPr id="417" name="Google Shape;417;p66"/>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npm i -g @angular/cli</a:t>
            </a:r>
            <a:endParaRPr b="1">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ng new</a:t>
            </a:r>
            <a:r>
              <a:rPr lang="en-GB">
                <a:solidFill>
                  <a:srgbClr val="999999"/>
                </a:solidFill>
                <a:latin typeface="Courier New"/>
                <a:ea typeface="Courier New"/>
                <a:cs typeface="Courier New"/>
                <a:sym typeface="Courier New"/>
              </a:rPr>
              <a:t> bb-card --prefix bb --inline-template --style=scss</a:t>
            </a:r>
            <a:endParaRPr>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cd</a:t>
            </a:r>
            <a:r>
              <a:rPr lang="en-GB">
                <a:solidFill>
                  <a:srgbClr val="999999"/>
                </a:solidFill>
                <a:latin typeface="Courier New"/>
                <a:ea typeface="Courier New"/>
                <a:cs typeface="Courier New"/>
                <a:sym typeface="Courier New"/>
              </a:rPr>
              <a:t> bb-card</a:t>
            </a:r>
            <a:endParaRPr>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ng add</a:t>
            </a:r>
            <a:r>
              <a:rPr lang="en-GB">
                <a:solidFill>
                  <a:srgbClr val="FFFFFF"/>
                </a:solidFill>
                <a:latin typeface="Courier New"/>
                <a:ea typeface="Courier New"/>
                <a:cs typeface="Courier New"/>
                <a:sym typeface="Courier New"/>
              </a:rPr>
              <a:t> @angular/elements </a:t>
            </a:r>
            <a:endParaRPr>
              <a:solidFill>
                <a:srgbClr val="FFFFFF"/>
              </a:solidFill>
              <a:latin typeface="Courier New"/>
              <a:ea typeface="Courier New"/>
              <a:cs typeface="Courier New"/>
              <a:sym typeface="Courier New"/>
            </a:endParaRPr>
          </a:p>
          <a:p>
            <a:pPr marL="0" marR="190500" lvl="0" indent="0" algn="l" rtl="0">
              <a:lnSpc>
                <a:spcPct val="115000"/>
              </a:lnSpc>
              <a:spcBef>
                <a:spcPts val="3300"/>
              </a:spcBef>
              <a:spcAft>
                <a:spcPts val="0"/>
              </a:spcAft>
              <a:buClr>
                <a:schemeClr val="dk1"/>
              </a:buClr>
              <a:buSzPts val="1100"/>
              <a:buFont typeface="Arial"/>
              <a:buNone/>
            </a:pPr>
            <a:endParaRPr>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a:solidFill>
                <a:srgbClr val="FFFFFF"/>
              </a:solidFill>
              <a:latin typeface="Montserrat"/>
              <a:ea typeface="Montserrat"/>
              <a:cs typeface="Montserrat"/>
              <a:sym typeface="Montserrat"/>
            </a:endParaRPr>
          </a:p>
        </p:txBody>
      </p:sp>
      <p:sp>
        <p:nvSpPr>
          <p:cNvPr id="418" name="Google Shape;418;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5" name="Google Shape;56;p13">
            <a:extLst>
              <a:ext uri="{FF2B5EF4-FFF2-40B4-BE49-F238E27FC236}">
                <a16:creationId xmlns:a16="http://schemas.microsoft.com/office/drawing/2014/main" id="{B4AB5DCF-8E94-4778-8019-F26490BD6EF9}"/>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22"/>
        <p:cNvGrpSpPr/>
        <p:nvPr/>
      </p:nvGrpSpPr>
      <p:grpSpPr>
        <a:xfrm>
          <a:off x="0" y="0"/>
          <a:ext cx="0" cy="0"/>
          <a:chOff x="0" y="0"/>
          <a:chExt cx="0" cy="0"/>
        </a:xfrm>
      </p:grpSpPr>
      <p:sp>
        <p:nvSpPr>
          <p:cNvPr id="423" name="Google Shape;423;p67"/>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dirty="0" err="1">
                <a:solidFill>
                  <a:srgbClr val="999999"/>
                </a:solidFill>
                <a:latin typeface="Courier New"/>
                <a:ea typeface="Courier New"/>
                <a:cs typeface="Courier New"/>
                <a:sym typeface="Courier New"/>
              </a:rPr>
              <a:t>npm</a:t>
            </a:r>
            <a:r>
              <a:rPr lang="en-GB" b="1" dirty="0">
                <a:solidFill>
                  <a:srgbClr val="999999"/>
                </a:solidFill>
                <a:latin typeface="Courier New"/>
                <a:ea typeface="Courier New"/>
                <a:cs typeface="Courier New"/>
                <a:sym typeface="Courier New"/>
              </a:rPr>
              <a:t> </a:t>
            </a:r>
            <a:r>
              <a:rPr lang="en-GB" b="1" dirty="0" err="1">
                <a:solidFill>
                  <a:srgbClr val="999999"/>
                </a:solidFill>
                <a:latin typeface="Courier New"/>
                <a:ea typeface="Courier New"/>
                <a:cs typeface="Courier New"/>
                <a:sym typeface="Courier New"/>
              </a:rPr>
              <a:t>i</a:t>
            </a:r>
            <a:r>
              <a:rPr lang="en-GB" b="1" dirty="0">
                <a:solidFill>
                  <a:srgbClr val="999999"/>
                </a:solidFill>
                <a:latin typeface="Courier New"/>
                <a:ea typeface="Courier New"/>
                <a:cs typeface="Courier New"/>
                <a:sym typeface="Courier New"/>
              </a:rPr>
              <a:t> -g @angular/cli</a:t>
            </a:r>
            <a:endParaRPr b="1" dirty="0">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dirty="0">
                <a:solidFill>
                  <a:srgbClr val="999999"/>
                </a:solidFill>
                <a:latin typeface="Courier New"/>
                <a:ea typeface="Courier New"/>
                <a:cs typeface="Courier New"/>
                <a:sym typeface="Courier New"/>
              </a:rPr>
              <a:t>ng new</a:t>
            </a:r>
            <a:r>
              <a:rPr lang="en-GB" dirty="0">
                <a:solidFill>
                  <a:srgbClr val="999999"/>
                </a:solidFill>
                <a:latin typeface="Courier New"/>
                <a:ea typeface="Courier New"/>
                <a:cs typeface="Courier New"/>
                <a:sym typeface="Courier New"/>
              </a:rPr>
              <a:t> bb-card --prefix bb --inline-template --style=</a:t>
            </a:r>
            <a:r>
              <a:rPr lang="en-GB" dirty="0" err="1">
                <a:solidFill>
                  <a:srgbClr val="999999"/>
                </a:solidFill>
                <a:latin typeface="Courier New"/>
                <a:ea typeface="Courier New"/>
                <a:cs typeface="Courier New"/>
                <a:sym typeface="Courier New"/>
              </a:rPr>
              <a:t>scss</a:t>
            </a:r>
            <a:endParaRPr dirty="0">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dirty="0">
                <a:solidFill>
                  <a:srgbClr val="999999"/>
                </a:solidFill>
                <a:latin typeface="Courier New"/>
                <a:ea typeface="Courier New"/>
                <a:cs typeface="Courier New"/>
                <a:sym typeface="Courier New"/>
              </a:rPr>
              <a:t>cd</a:t>
            </a:r>
            <a:r>
              <a:rPr lang="en-GB" dirty="0">
                <a:solidFill>
                  <a:srgbClr val="999999"/>
                </a:solidFill>
                <a:latin typeface="Courier New"/>
                <a:ea typeface="Courier New"/>
                <a:cs typeface="Courier New"/>
                <a:sym typeface="Courier New"/>
              </a:rPr>
              <a:t> bb-card</a:t>
            </a:r>
            <a:endParaRPr dirty="0">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dirty="0">
                <a:solidFill>
                  <a:srgbClr val="999999"/>
                </a:solidFill>
                <a:latin typeface="Courier New"/>
                <a:ea typeface="Courier New"/>
                <a:cs typeface="Courier New"/>
                <a:sym typeface="Courier New"/>
              </a:rPr>
              <a:t>ng add @angular/elements </a:t>
            </a:r>
            <a:endParaRPr dirty="0">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dirty="0" err="1">
                <a:solidFill>
                  <a:srgbClr val="FFFFFF"/>
                </a:solidFill>
                <a:latin typeface="Courier New"/>
                <a:ea typeface="Courier New"/>
                <a:cs typeface="Courier New"/>
                <a:sym typeface="Courier New"/>
              </a:rPr>
              <a:t>npm</a:t>
            </a:r>
            <a:r>
              <a:rPr lang="en-GB" b="1" dirty="0">
                <a:solidFill>
                  <a:srgbClr val="FFFFFF"/>
                </a:solidFill>
                <a:latin typeface="Courier New"/>
                <a:ea typeface="Courier New"/>
                <a:cs typeface="Courier New"/>
                <a:sym typeface="Courier New"/>
              </a:rPr>
              <a:t> install</a:t>
            </a:r>
            <a:r>
              <a:rPr lang="en-GB" dirty="0">
                <a:solidFill>
                  <a:srgbClr val="FFFFFF"/>
                </a:solidFill>
                <a:latin typeface="Courier New"/>
                <a:ea typeface="Courier New"/>
                <a:cs typeface="Courier New"/>
                <a:sym typeface="Courier New"/>
              </a:rPr>
              <a:t> @</a:t>
            </a:r>
            <a:r>
              <a:rPr lang="en-GB" dirty="0" err="1">
                <a:solidFill>
                  <a:srgbClr val="FFFFFF"/>
                </a:solidFill>
                <a:latin typeface="Courier New"/>
                <a:ea typeface="Courier New"/>
                <a:cs typeface="Courier New"/>
                <a:sym typeface="Courier New"/>
              </a:rPr>
              <a:t>webcomponents</a:t>
            </a:r>
            <a:r>
              <a:rPr lang="en-GB" dirty="0">
                <a:solidFill>
                  <a:srgbClr val="FFFFFF"/>
                </a:solidFill>
                <a:latin typeface="Courier New"/>
                <a:ea typeface="Courier New"/>
                <a:cs typeface="Courier New"/>
                <a:sym typeface="Courier New"/>
              </a:rPr>
              <a:t>/custom-elements --save</a:t>
            </a:r>
            <a:endParaRPr dirty="0">
              <a:solidFill>
                <a:srgbClr val="FFFFFF"/>
              </a:solidFill>
              <a:latin typeface="Courier New"/>
              <a:ea typeface="Courier New"/>
              <a:cs typeface="Courier New"/>
              <a:sym typeface="Courier New"/>
            </a:endParaRPr>
          </a:p>
          <a:p>
            <a:pPr marL="0" marR="190500" lvl="0" indent="0" algn="l" rtl="0">
              <a:lnSpc>
                <a:spcPct val="115000"/>
              </a:lnSpc>
              <a:spcBef>
                <a:spcPts val="3300"/>
              </a:spcBef>
              <a:spcAft>
                <a:spcPts val="0"/>
              </a:spcAft>
              <a:buClr>
                <a:schemeClr val="dk1"/>
              </a:buClr>
              <a:buSzPts val="1100"/>
              <a:buFont typeface="Arial"/>
              <a:buNone/>
            </a:pPr>
            <a:endParaRPr dirty="0">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dirty="0">
              <a:solidFill>
                <a:srgbClr val="FFFFFF"/>
              </a:solidFill>
              <a:latin typeface="Montserrat"/>
              <a:ea typeface="Montserrat"/>
              <a:cs typeface="Montserrat"/>
              <a:sym typeface="Montserrat"/>
            </a:endParaRPr>
          </a:p>
        </p:txBody>
      </p:sp>
      <p:sp>
        <p:nvSpPr>
          <p:cNvPr id="424" name="Google Shape;424;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ED6735F-BC90-4296-9480-4FB6B63E54F0}"/>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28"/>
        <p:cNvGrpSpPr/>
        <p:nvPr/>
      </p:nvGrpSpPr>
      <p:grpSpPr>
        <a:xfrm>
          <a:off x="0" y="0"/>
          <a:ext cx="0" cy="0"/>
          <a:chOff x="0" y="0"/>
          <a:chExt cx="0" cy="0"/>
        </a:xfrm>
      </p:grpSpPr>
      <p:sp>
        <p:nvSpPr>
          <p:cNvPr id="429" name="Google Shape;429;p68"/>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import </a:t>
            </a:r>
            <a:r>
              <a:rPr lang="en-GB">
                <a:solidFill>
                  <a:srgbClr val="FFFFFF"/>
                </a:solidFill>
                <a:latin typeface="Courier New"/>
                <a:ea typeface="Courier New"/>
                <a:cs typeface="Courier New"/>
                <a:sym typeface="Courier New"/>
              </a:rPr>
              <a:t>'@webcomponents/custom-elements/custom-elements.min';</a:t>
            </a:r>
            <a:endParaRPr>
              <a:solidFill>
                <a:srgbClr val="FFFFFF"/>
              </a:solidFill>
              <a:latin typeface="Courier New"/>
              <a:ea typeface="Courier New"/>
              <a:cs typeface="Courier New"/>
              <a:sym typeface="Courier New"/>
            </a:endParaRPr>
          </a:p>
        </p:txBody>
      </p:sp>
      <p:sp>
        <p:nvSpPr>
          <p:cNvPr id="430" name="Google Shape;430;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polyfills.ts</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3F1EE24-DFE7-4090-A03D-BC51CBD42731}"/>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34"/>
        <p:cNvGrpSpPr/>
        <p:nvPr/>
      </p:nvGrpSpPr>
      <p:grpSpPr>
        <a:xfrm>
          <a:off x="0" y="0"/>
          <a:ext cx="0" cy="0"/>
          <a:chOff x="0" y="0"/>
          <a:chExt cx="0" cy="0"/>
        </a:xfrm>
      </p:grpSpPr>
      <p:sp>
        <p:nvSpPr>
          <p:cNvPr id="435" name="Google Shape;435;p69"/>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 </a:t>
            </a:r>
            <a:endParaRPr>
              <a:solidFill>
                <a:srgbClr val="999999"/>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"compileOnSave": false, </a:t>
            </a:r>
            <a:endParaRPr>
              <a:solidFill>
                <a:srgbClr val="999999"/>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"compilerOptions": { </a:t>
            </a:r>
            <a:endParaRPr>
              <a:solidFill>
                <a:srgbClr val="999999"/>
              </a:solidFill>
              <a:latin typeface="Montserrat"/>
              <a:ea typeface="Montserrat"/>
              <a:cs typeface="Montserrat"/>
              <a:sym typeface="Montserrat"/>
            </a:endParaRPr>
          </a:p>
          <a:p>
            <a:pPr marL="45720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 …</a:t>
            </a:r>
            <a:endParaRPr>
              <a:solidFill>
                <a:srgbClr val="999999"/>
              </a:solidFill>
              <a:latin typeface="Montserrat"/>
              <a:ea typeface="Montserrat"/>
              <a:cs typeface="Montserrat"/>
              <a:sym typeface="Montserrat"/>
            </a:endParaRPr>
          </a:p>
          <a:p>
            <a:pPr marL="457200" lvl="0" indent="457200" algn="l" rtl="0">
              <a:lnSpc>
                <a:spcPct val="150000"/>
              </a:lnSpc>
              <a:spcBef>
                <a:spcPts val="0"/>
              </a:spcBef>
              <a:spcAft>
                <a:spcPts val="0"/>
              </a:spcAft>
              <a:buClr>
                <a:schemeClr val="dk1"/>
              </a:buClr>
              <a:buSzPts val="1100"/>
              <a:buFont typeface="Arial"/>
              <a:buNone/>
            </a:pPr>
            <a:r>
              <a:rPr lang="en-GB" sz="1600" b="1">
                <a:solidFill>
                  <a:srgbClr val="FFFFFF"/>
                </a:solidFill>
                <a:latin typeface="Montserrat"/>
                <a:ea typeface="Montserrat"/>
                <a:cs typeface="Montserrat"/>
                <a:sym typeface="Montserrat"/>
              </a:rPr>
              <a:t>"target": "es2015", </a:t>
            </a:r>
            <a:endParaRPr sz="1600" b="1">
              <a:solidFill>
                <a:srgbClr val="FFFFFF"/>
              </a:solidFill>
              <a:latin typeface="Montserrat"/>
              <a:ea typeface="Montserrat"/>
              <a:cs typeface="Montserrat"/>
              <a:sym typeface="Montserrat"/>
            </a:endParaRPr>
          </a:p>
          <a:p>
            <a:pPr marL="45720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a:t>
            </a:r>
            <a:endParaRPr>
              <a:solidFill>
                <a:srgbClr val="999999"/>
              </a:solidFill>
              <a:latin typeface="Montserrat"/>
              <a:ea typeface="Montserrat"/>
              <a:cs typeface="Montserrat"/>
              <a:sym typeface="Montserrat"/>
            </a:endParaRPr>
          </a:p>
          <a:p>
            <a:pPr marL="45720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a:t>
            </a:r>
            <a:endParaRPr>
              <a:solidFill>
                <a:srgbClr val="999999"/>
              </a:solidFill>
              <a:latin typeface="Montserrat"/>
              <a:ea typeface="Montserrat"/>
              <a:cs typeface="Montserrat"/>
              <a:sym typeface="Montserrat"/>
            </a:endParaRPr>
          </a:p>
          <a:p>
            <a:pPr marL="457200" lvl="0" indent="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 }</a:t>
            </a:r>
            <a:endParaRPr>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a:t>
            </a:r>
            <a:endParaRPr>
              <a:solidFill>
                <a:srgbClr val="999999"/>
              </a:solidFill>
              <a:latin typeface="Montserrat"/>
              <a:ea typeface="Montserrat"/>
              <a:cs typeface="Montserrat"/>
              <a:sym typeface="Montserrat"/>
            </a:endParaRPr>
          </a:p>
        </p:txBody>
      </p:sp>
      <p:sp>
        <p:nvSpPr>
          <p:cNvPr id="436" name="Google Shape;43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tsconfig.json</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50F1717D-82C1-4E65-B026-4482D6EAF22D}"/>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0"/>
        <p:cNvGrpSpPr/>
        <p:nvPr/>
      </p:nvGrpSpPr>
      <p:grpSpPr>
        <a:xfrm>
          <a:off x="0" y="0"/>
          <a:ext cx="0" cy="0"/>
          <a:chOff x="0" y="0"/>
          <a:chExt cx="0" cy="0"/>
        </a:xfrm>
      </p:grpSpPr>
      <p:sp>
        <p:nvSpPr>
          <p:cNvPr id="441" name="Google Shape;441;p70"/>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ng generate component </a:t>
            </a:r>
            <a:r>
              <a:rPr lang="en-GB">
                <a:solidFill>
                  <a:srgbClr val="FFFFFF"/>
                </a:solidFill>
                <a:latin typeface="Courier New"/>
                <a:ea typeface="Courier New"/>
                <a:cs typeface="Courier New"/>
                <a:sym typeface="Courier New"/>
              </a:rPr>
              <a:t>card </a:t>
            </a:r>
            <a:endParaRPr>
              <a:solidFill>
                <a:srgbClr val="FFFFFF"/>
              </a:solidFill>
              <a:latin typeface="Montserrat"/>
              <a:ea typeface="Montserrat"/>
              <a:cs typeface="Montserrat"/>
              <a:sym typeface="Montserrat"/>
            </a:endParaRPr>
          </a:p>
        </p:txBody>
      </p:sp>
      <p:sp>
        <p:nvSpPr>
          <p:cNvPr id="442" name="Google Shape;44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AE7B75A-C406-4A09-8167-EED32DBA0FF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6"/>
        <p:cNvGrpSpPr/>
        <p:nvPr/>
      </p:nvGrpSpPr>
      <p:grpSpPr>
        <a:xfrm>
          <a:off x="0" y="0"/>
          <a:ext cx="0" cy="0"/>
          <a:chOff x="0" y="0"/>
          <a:chExt cx="0" cy="0"/>
        </a:xfrm>
      </p:grpSpPr>
      <p:sp>
        <p:nvSpPr>
          <p:cNvPr id="447" name="Google Shape;447;p71"/>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card.component.ts</a:t>
            </a:r>
            <a:endParaRPr>
              <a:solidFill>
                <a:srgbClr val="FFFFFF"/>
              </a:solidFill>
              <a:latin typeface="Montserrat"/>
              <a:ea typeface="Montserrat"/>
              <a:cs typeface="Montserrat"/>
              <a:sym typeface="Montserrat"/>
            </a:endParaRPr>
          </a:p>
        </p:txBody>
      </p:sp>
      <p:sp>
        <p:nvSpPr>
          <p:cNvPr id="448" name="Google Shape;448;p71"/>
          <p:cNvSpPr txBox="1"/>
          <p:nvPr/>
        </p:nvSpPr>
        <p:spPr>
          <a:xfrm>
            <a:off x="753525" y="891075"/>
            <a:ext cx="7182900" cy="342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dirty="0">
                <a:solidFill>
                  <a:srgbClr val="569CD6"/>
                </a:solidFill>
                <a:latin typeface="Montserrat"/>
                <a:ea typeface="Montserrat"/>
                <a:cs typeface="Montserrat"/>
                <a:sym typeface="Montserrat"/>
              </a:rPr>
              <a:t>import</a:t>
            </a:r>
            <a:r>
              <a:rPr lang="en-GB" dirty="0">
                <a:solidFill>
                  <a:srgbClr val="D4D4D4"/>
                </a:solidFill>
                <a:latin typeface="Montserrat"/>
                <a:ea typeface="Montserrat"/>
                <a:cs typeface="Montserrat"/>
                <a:sym typeface="Montserrat"/>
              </a:rPr>
              <a:t> </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Component</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err="1">
                <a:solidFill>
                  <a:srgbClr val="D4D4D4"/>
                </a:solidFill>
                <a:latin typeface="Montserrat"/>
                <a:ea typeface="Montserrat"/>
                <a:cs typeface="Montserrat"/>
                <a:sym typeface="Montserrat"/>
              </a:rPr>
              <a:t>OnInit</a:t>
            </a:r>
            <a:r>
              <a:rPr lang="en-GB" dirty="0">
                <a:solidFill>
                  <a:srgbClr val="D4D4D4"/>
                </a:solidFill>
                <a:latin typeface="Montserrat"/>
                <a:ea typeface="Montserrat"/>
                <a:cs typeface="Montserrat"/>
                <a:sym typeface="Montserrat"/>
              </a:rPr>
              <a:t> </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569CD6"/>
                </a:solidFill>
                <a:latin typeface="Montserrat"/>
                <a:ea typeface="Montserrat"/>
                <a:cs typeface="Montserrat"/>
                <a:sym typeface="Montserrat"/>
              </a:rPr>
              <a:t>from</a:t>
            </a:r>
            <a:r>
              <a:rPr lang="en-GB" dirty="0">
                <a:solidFill>
                  <a:srgbClr val="D4D4D4"/>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'@angular/core'</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Component</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selector</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'bb-card'</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template</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 ...`</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err="1">
                <a:solidFill>
                  <a:srgbClr val="D4D4D4"/>
                </a:solidFill>
                <a:latin typeface="Montserrat"/>
                <a:ea typeface="Montserrat"/>
                <a:cs typeface="Montserrat"/>
                <a:sym typeface="Montserrat"/>
              </a:rPr>
              <a:t>styleUrls</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DCDCDC"/>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'./bb-</a:t>
            </a:r>
            <a:r>
              <a:rPr lang="en-GB" dirty="0" err="1">
                <a:solidFill>
                  <a:srgbClr val="CE9178"/>
                </a:solidFill>
                <a:latin typeface="Montserrat"/>
                <a:ea typeface="Montserrat"/>
                <a:cs typeface="Montserrat"/>
                <a:sym typeface="Montserrat"/>
              </a:rPr>
              <a:t>card.scss</a:t>
            </a:r>
            <a:r>
              <a:rPr lang="en-GB" dirty="0">
                <a:solidFill>
                  <a:srgbClr val="CE9178"/>
                </a:solidFill>
                <a:latin typeface="Montserrat"/>
                <a:ea typeface="Montserrat"/>
                <a:cs typeface="Montserrat"/>
                <a:sym typeface="Montserrat"/>
              </a:rPr>
              <a:t>'</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C586C0"/>
                </a:solidFill>
                <a:latin typeface="Montserrat"/>
                <a:ea typeface="Montserrat"/>
                <a:cs typeface="Montserrat"/>
                <a:sym typeface="Montserrat"/>
              </a:rPr>
              <a:t>export</a:t>
            </a:r>
            <a:r>
              <a:rPr lang="en-GB" dirty="0">
                <a:solidFill>
                  <a:srgbClr val="D4D4D4"/>
                </a:solidFill>
                <a:latin typeface="Montserrat"/>
                <a:ea typeface="Montserrat"/>
                <a:cs typeface="Montserrat"/>
                <a:sym typeface="Montserrat"/>
              </a:rPr>
              <a:t> </a:t>
            </a:r>
            <a:r>
              <a:rPr lang="en-GB" dirty="0">
                <a:solidFill>
                  <a:srgbClr val="569CD6"/>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 </a:t>
            </a:r>
            <a:r>
              <a:rPr lang="en-GB" dirty="0" err="1">
                <a:solidFill>
                  <a:srgbClr val="4EC9B0"/>
                </a:solidFill>
                <a:latin typeface="Montserrat"/>
                <a:ea typeface="Montserrat"/>
                <a:cs typeface="Montserrat"/>
                <a:sym typeface="Montserrat"/>
              </a:rPr>
              <a:t>CardComponent</a:t>
            </a:r>
            <a:r>
              <a:rPr lang="en-GB" dirty="0">
                <a:solidFill>
                  <a:srgbClr val="D4D4D4"/>
                </a:solidFill>
                <a:latin typeface="Montserrat"/>
                <a:ea typeface="Montserrat"/>
                <a:cs typeface="Montserrat"/>
                <a:sym typeface="Montserrat"/>
              </a:rPr>
              <a:t> </a:t>
            </a:r>
            <a:r>
              <a:rPr lang="en-GB" dirty="0">
                <a:solidFill>
                  <a:srgbClr val="569CD6"/>
                </a:solidFill>
                <a:latin typeface="Montserrat"/>
                <a:ea typeface="Montserrat"/>
                <a:cs typeface="Montserrat"/>
                <a:sym typeface="Montserrat"/>
              </a:rPr>
              <a:t>implements</a:t>
            </a:r>
            <a:r>
              <a:rPr lang="en-GB" dirty="0">
                <a:solidFill>
                  <a:srgbClr val="D4D4D4"/>
                </a:solidFill>
                <a:latin typeface="Montserrat"/>
                <a:ea typeface="Montserrat"/>
                <a:cs typeface="Montserrat"/>
                <a:sym typeface="Montserrat"/>
              </a:rPr>
              <a:t> </a:t>
            </a:r>
            <a:r>
              <a:rPr lang="en-GB" dirty="0" err="1">
                <a:solidFill>
                  <a:srgbClr val="4EC9B0"/>
                </a:solidFill>
                <a:latin typeface="Montserrat"/>
                <a:ea typeface="Montserrat"/>
                <a:cs typeface="Montserrat"/>
                <a:sym typeface="Montserrat"/>
              </a:rPr>
              <a:t>OnInit</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569CD6"/>
                </a:solidFill>
                <a:latin typeface="Montserrat"/>
                <a:ea typeface="Montserrat"/>
                <a:cs typeface="Montserrat"/>
                <a:sym typeface="Montserrat"/>
              </a:rPr>
              <a:t>constructor</a:t>
            </a:r>
            <a:r>
              <a:rPr lang="en-GB" dirty="0">
                <a:solidFill>
                  <a:srgbClr val="D4D4D4"/>
                </a:solidFill>
                <a:latin typeface="Montserrat"/>
                <a:ea typeface="Montserrat"/>
                <a:cs typeface="Montserrat"/>
                <a:sym typeface="Montserrat"/>
              </a:rPr>
              <a:t>() {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err="1">
                <a:solidFill>
                  <a:srgbClr val="DCDCAA"/>
                </a:solidFill>
                <a:latin typeface="Montserrat"/>
                <a:ea typeface="Montserrat"/>
                <a:cs typeface="Montserrat"/>
                <a:sym typeface="Montserrat"/>
              </a:rPr>
              <a:t>ngOnInit</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dirty="0">
              <a:solidFill>
                <a:srgbClr val="DCDCDC"/>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608060AD-25B5-47E7-900B-3FD56430180E}"/>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72"/>
          <p:cNvPicPr preferRelativeResize="0"/>
          <p:nvPr/>
        </p:nvPicPr>
        <p:blipFill rotWithShape="1">
          <a:blip r:embed="rId3">
            <a:alphaModFix/>
          </a:blip>
          <a:srcRect t="8499" b="5994"/>
          <a:stretch/>
        </p:blipFill>
        <p:spPr>
          <a:xfrm>
            <a:off x="-47150" y="-34500"/>
            <a:ext cx="9200999" cy="5212501"/>
          </a:xfrm>
          <a:prstGeom prst="rect">
            <a:avLst/>
          </a:prstGeom>
          <a:noFill/>
          <a:ln>
            <a:noFill/>
          </a:ln>
        </p:spPr>
      </p:pic>
      <p:sp>
        <p:nvSpPr>
          <p:cNvPr id="454" name="Google Shape;454;p72"/>
          <p:cNvSpPr/>
          <p:nvPr/>
        </p:nvSpPr>
        <p:spPr>
          <a:xfrm>
            <a:off x="-57150" y="-34500"/>
            <a:ext cx="9201000" cy="5212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2"/>
          <p:cNvSpPr txBox="1">
            <a:spLocks noGrp="1"/>
          </p:cNvSpPr>
          <p:nvPr>
            <p:ph type="ctrTitle" idx="4294967295"/>
          </p:nvPr>
        </p:nvSpPr>
        <p:spPr>
          <a:xfrm>
            <a:off x="340750" y="4152793"/>
            <a:ext cx="8520600" cy="8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dirty="0">
                <a:latin typeface="Montserrat"/>
                <a:ea typeface="Montserrat"/>
                <a:cs typeface="Montserrat"/>
                <a:sym typeface="Montserrat"/>
              </a:rPr>
              <a:t>Look back...</a:t>
            </a:r>
            <a:endParaRPr sz="5200" b="1" dirty="0">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0D6A6A0C-A99F-4095-A083-74C4195C3679}"/>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59"/>
        <p:cNvGrpSpPr/>
        <p:nvPr/>
      </p:nvGrpSpPr>
      <p:grpSpPr>
        <a:xfrm>
          <a:off x="0" y="0"/>
          <a:ext cx="0" cy="0"/>
          <a:chOff x="0" y="0"/>
          <a:chExt cx="0" cy="0"/>
        </a:xfrm>
      </p:grpSpPr>
      <p:sp>
        <p:nvSpPr>
          <p:cNvPr id="460" name="Google Shape;46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Web component (Native)</a:t>
            </a:r>
            <a:endParaRPr>
              <a:solidFill>
                <a:srgbClr val="FFFFFF"/>
              </a:solidFill>
              <a:latin typeface="Montserrat"/>
              <a:ea typeface="Montserrat"/>
              <a:cs typeface="Montserrat"/>
              <a:sym typeface="Montserrat"/>
            </a:endParaRPr>
          </a:p>
        </p:txBody>
      </p:sp>
      <p:sp>
        <p:nvSpPr>
          <p:cNvPr id="461" name="Google Shape;461;p73"/>
          <p:cNvSpPr txBox="1"/>
          <p:nvPr/>
        </p:nvSpPr>
        <p:spPr>
          <a:xfrm>
            <a:off x="753525" y="1091375"/>
            <a:ext cx="7745400" cy="4031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rgbClr val="569CD6"/>
                </a:solidFill>
                <a:latin typeface="Montserrat"/>
                <a:ea typeface="Montserrat"/>
                <a:cs typeface="Montserrat"/>
                <a:sym typeface="Montserrat"/>
              </a:rPr>
              <a:t>class</a:t>
            </a:r>
            <a:r>
              <a:rPr lang="en-GB" sz="1600">
                <a:solidFill>
                  <a:schemeClr val="lt1"/>
                </a:solidFill>
                <a:latin typeface="Montserrat"/>
                <a:ea typeface="Montserrat"/>
                <a:cs typeface="Montserrat"/>
                <a:sym typeface="Montserrat"/>
              </a:rPr>
              <a:t> BBRedStrawberryElement </a:t>
            </a:r>
            <a:r>
              <a:rPr lang="en-GB" sz="1600">
                <a:solidFill>
                  <a:srgbClr val="569CD6"/>
                </a:solidFill>
                <a:latin typeface="Montserrat"/>
                <a:ea typeface="Montserrat"/>
                <a:cs typeface="Montserrat"/>
                <a:sym typeface="Montserrat"/>
              </a:rPr>
              <a:t>extends</a:t>
            </a:r>
            <a:r>
              <a:rPr lang="en-GB" sz="1600">
                <a:solidFill>
                  <a:schemeClr val="lt1"/>
                </a:solidFill>
                <a:latin typeface="Montserrat"/>
                <a:ea typeface="Montserrat"/>
                <a:cs typeface="Montserrat"/>
                <a:sym typeface="Montserrat"/>
              </a:rPr>
              <a:t> HTMLElement {</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constructor()</a:t>
            </a:r>
            <a:r>
              <a:rPr lang="en-GB" sz="1600">
                <a:solidFill>
                  <a:schemeClr val="lt1"/>
                </a:solidFill>
                <a:latin typeface="Montserrat"/>
                <a:ea typeface="Montserrat"/>
                <a:cs typeface="Montserrat"/>
                <a:sym typeface="Montserrat"/>
              </a:rPr>
              <a:t> {</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super();</a:t>
            </a:r>
            <a:endParaRPr sz="1600">
              <a:solidFill>
                <a:srgbClr val="569CD6"/>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const template = document.createElement("template");</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a:solidFill>
                  <a:srgbClr val="FFFFFF"/>
                </a:solidFill>
                <a:latin typeface="Montserrat"/>
                <a:ea typeface="Montserrat"/>
                <a:cs typeface="Montserrat"/>
                <a:sym typeface="Montserrat"/>
              </a:rPr>
              <a:t>.</a:t>
            </a:r>
            <a:r>
              <a:rPr lang="en-GB" sz="1600" b="1">
                <a:solidFill>
                  <a:srgbClr val="FFFFFF"/>
                </a:solidFill>
                <a:latin typeface="Montserrat"/>
                <a:ea typeface="Montserrat"/>
                <a:cs typeface="Montserrat"/>
                <a:sym typeface="Montserrat"/>
              </a:rPr>
              <a:t>attachShadow</a:t>
            </a:r>
            <a:r>
              <a:rPr lang="en-GB" sz="1600">
                <a:solidFill>
                  <a:srgbClr val="FFFFFF"/>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"mode"</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"open"</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b="1">
                <a:solidFill>
                  <a:srgbClr val="FFFFFF"/>
                </a:solidFill>
                <a:latin typeface="Montserrat"/>
                <a:ea typeface="Montserrat"/>
                <a:cs typeface="Montserrat"/>
                <a:sym typeface="Montserrat"/>
              </a:rPr>
              <a:t>.shadowRoot.appendChild</a:t>
            </a:r>
            <a:r>
              <a:rPr lang="en-GB" sz="1600">
                <a:solidFill>
                  <a:srgbClr val="FFFFFF"/>
                </a:solidFill>
                <a:latin typeface="Montserrat"/>
                <a:ea typeface="Montserrat"/>
                <a:cs typeface="Montserrat"/>
                <a:sym typeface="Montserrat"/>
              </a:rPr>
              <a:t>(template.content.cloneNode(</a:t>
            </a:r>
            <a:r>
              <a:rPr lang="en-GB" sz="1600">
                <a:solidFill>
                  <a:srgbClr val="569CD6"/>
                </a:solidFill>
                <a:latin typeface="Montserrat"/>
                <a:ea typeface="Montserrat"/>
                <a:cs typeface="Montserrat"/>
                <a:sym typeface="Montserrat"/>
              </a:rPr>
              <a:t>true</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chemeClr val="lt1"/>
                </a:solidFill>
                <a:latin typeface="Montserrat"/>
                <a:ea typeface="Montserrat"/>
                <a:cs typeface="Montserrat"/>
                <a:sym typeface="Montserrat"/>
              </a:rPr>
              <a:t>customElements.define(</a:t>
            </a:r>
            <a:r>
              <a:rPr lang="en-GB" sz="1600">
                <a:solidFill>
                  <a:srgbClr val="CE9178"/>
                </a:solidFill>
                <a:latin typeface="Montserrat"/>
                <a:ea typeface="Montserrat"/>
                <a:cs typeface="Montserrat"/>
                <a:sym typeface="Montserrat"/>
              </a:rPr>
              <a:t>"bb-red-strawberry"</a:t>
            </a:r>
            <a:r>
              <a:rPr lang="en-GB" sz="1600">
                <a:solidFill>
                  <a:srgbClr val="DCDCDC"/>
                </a:solidFill>
                <a:latin typeface="Montserrat"/>
                <a:ea typeface="Montserrat"/>
                <a:cs typeface="Montserrat"/>
                <a:sym typeface="Montserrat"/>
              </a:rPr>
              <a:t>,</a:t>
            </a:r>
            <a:r>
              <a:rPr lang="en-GB" sz="1600">
                <a:solidFill>
                  <a:srgbClr val="434343"/>
                </a:solidFill>
                <a:latin typeface="Montserrat"/>
                <a:ea typeface="Montserrat"/>
                <a:cs typeface="Montserrat"/>
                <a:sym typeface="Montserrat"/>
              </a:rPr>
              <a:t> </a:t>
            </a:r>
            <a:r>
              <a:rPr lang="en-GB" sz="1600">
                <a:solidFill>
                  <a:schemeClr val="lt1"/>
                </a:solidFill>
                <a:latin typeface="Montserrat"/>
                <a:ea typeface="Montserrat"/>
                <a:cs typeface="Montserrat"/>
                <a:sym typeface="Montserrat"/>
              </a:rPr>
              <a:t>BBRedStrawberryElement);</a:t>
            </a:r>
            <a:endParaRPr sz="1600">
              <a:solidFill>
                <a:srgbClr val="FFFFFF"/>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59"/>
        <p:cNvGrpSpPr/>
        <p:nvPr/>
      </p:nvGrpSpPr>
      <p:grpSpPr>
        <a:xfrm>
          <a:off x="0" y="0"/>
          <a:ext cx="0" cy="0"/>
          <a:chOff x="0" y="0"/>
          <a:chExt cx="0" cy="0"/>
        </a:xfrm>
      </p:grpSpPr>
      <p:sp>
        <p:nvSpPr>
          <p:cNvPr id="460" name="Google Shape;46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Web component (Native)</a:t>
            </a:r>
            <a:endParaRPr>
              <a:solidFill>
                <a:srgbClr val="FFFFFF"/>
              </a:solidFill>
              <a:latin typeface="Montserrat"/>
              <a:ea typeface="Montserrat"/>
              <a:cs typeface="Montserrat"/>
              <a:sym typeface="Montserrat"/>
            </a:endParaRPr>
          </a:p>
        </p:txBody>
      </p:sp>
      <p:sp>
        <p:nvSpPr>
          <p:cNvPr id="461" name="Google Shape;461;p73"/>
          <p:cNvSpPr txBox="1"/>
          <p:nvPr/>
        </p:nvSpPr>
        <p:spPr>
          <a:xfrm>
            <a:off x="753525" y="1091375"/>
            <a:ext cx="7745400" cy="4031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dirty="0">
                <a:solidFill>
                  <a:schemeClr val="bg2"/>
                </a:solidFill>
                <a:latin typeface="Montserrat"/>
                <a:ea typeface="Montserrat"/>
                <a:cs typeface="Montserrat"/>
                <a:sym typeface="Montserrat"/>
              </a:rPr>
              <a:t>class </a:t>
            </a:r>
            <a:r>
              <a:rPr lang="en-GB" dirty="0" err="1">
                <a:solidFill>
                  <a:schemeClr val="bg2"/>
                </a:solidFill>
                <a:latin typeface="Montserrat"/>
                <a:ea typeface="Montserrat"/>
                <a:cs typeface="Montserrat"/>
                <a:sym typeface="Montserrat"/>
              </a:rPr>
              <a:t>BBRedStrawberryElement</a:t>
            </a:r>
            <a:r>
              <a:rPr lang="en-GB" dirty="0">
                <a:solidFill>
                  <a:schemeClr val="bg2"/>
                </a:solidFill>
                <a:latin typeface="Montserrat"/>
                <a:ea typeface="Montserrat"/>
                <a:cs typeface="Montserrat"/>
                <a:sym typeface="Montserrat"/>
              </a:rPr>
              <a:t> extends </a:t>
            </a:r>
            <a:r>
              <a:rPr lang="en-GB" dirty="0" err="1">
                <a:solidFill>
                  <a:schemeClr val="bg2"/>
                </a:solidFill>
                <a:latin typeface="Montserrat"/>
                <a:ea typeface="Montserrat"/>
                <a:cs typeface="Montserrat"/>
                <a:sym typeface="Montserrat"/>
              </a:rPr>
              <a:t>HTMLElement</a:t>
            </a:r>
            <a:r>
              <a:rPr lang="en-GB" dirty="0">
                <a:solidFill>
                  <a:schemeClr val="bg2"/>
                </a:solidFill>
                <a:latin typeface="Montserrat"/>
                <a:ea typeface="Montserrat"/>
                <a:cs typeface="Montserrat"/>
                <a:sym typeface="Montserrat"/>
              </a:rPr>
              <a:t> {</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chemeClr val="bg2"/>
                </a:solidFill>
                <a:latin typeface="Montserrat"/>
                <a:ea typeface="Montserrat"/>
                <a:cs typeface="Montserrat"/>
                <a:sym typeface="Montserrat"/>
              </a:rPr>
              <a:t> constructor() {</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chemeClr val="bg2"/>
                </a:solidFill>
                <a:latin typeface="Montserrat"/>
                <a:ea typeface="Montserrat"/>
                <a:cs typeface="Montserrat"/>
                <a:sym typeface="Montserrat"/>
              </a:rPr>
              <a:t>   super();</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chemeClr val="bg2"/>
                </a:solidFill>
                <a:latin typeface="Montserrat"/>
                <a:ea typeface="Montserrat"/>
                <a:cs typeface="Montserrat"/>
                <a:sym typeface="Montserrat"/>
              </a:rPr>
              <a:t>   </a:t>
            </a:r>
            <a:r>
              <a:rPr lang="en-GB" dirty="0" err="1">
                <a:solidFill>
                  <a:schemeClr val="bg2"/>
                </a:solidFill>
                <a:latin typeface="Montserrat"/>
                <a:ea typeface="Montserrat"/>
                <a:cs typeface="Montserrat"/>
                <a:sym typeface="Montserrat"/>
              </a:rPr>
              <a:t>const</a:t>
            </a:r>
            <a:r>
              <a:rPr lang="en-GB" dirty="0">
                <a:solidFill>
                  <a:schemeClr val="bg2"/>
                </a:solidFill>
                <a:latin typeface="Montserrat"/>
                <a:ea typeface="Montserrat"/>
                <a:cs typeface="Montserrat"/>
                <a:sym typeface="Montserrat"/>
              </a:rPr>
              <a:t> template = </a:t>
            </a:r>
            <a:r>
              <a:rPr lang="en-GB" dirty="0" err="1">
                <a:solidFill>
                  <a:schemeClr val="bg2"/>
                </a:solidFill>
                <a:latin typeface="Montserrat"/>
                <a:ea typeface="Montserrat"/>
                <a:cs typeface="Montserrat"/>
                <a:sym typeface="Montserrat"/>
              </a:rPr>
              <a:t>document.createElement</a:t>
            </a:r>
            <a:r>
              <a:rPr lang="en-GB" dirty="0">
                <a:solidFill>
                  <a:schemeClr val="bg2"/>
                </a:solidFill>
                <a:latin typeface="Montserrat"/>
                <a:ea typeface="Montserrat"/>
                <a:cs typeface="Montserrat"/>
                <a:sym typeface="Montserrat"/>
              </a:rPr>
              <a:t>("template");</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chemeClr val="tx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chemeClr val="tx2"/>
                </a:solidFill>
                <a:latin typeface="Montserrat"/>
                <a:ea typeface="Montserrat"/>
                <a:cs typeface="Montserrat"/>
                <a:sym typeface="Montserrat"/>
              </a:rPr>
              <a:t> </a:t>
            </a:r>
            <a:r>
              <a:rPr lang="en-GB" sz="1600" dirty="0">
                <a:solidFill>
                  <a:srgbClr val="D4D4D4"/>
                </a:solidFill>
                <a:latin typeface="Montserrat"/>
                <a:ea typeface="Montserrat"/>
                <a:cs typeface="Montserrat"/>
                <a:sym typeface="Montserrat"/>
              </a:rPr>
              <a:t>  </a:t>
            </a:r>
            <a:r>
              <a:rPr lang="en-GB" sz="1600" dirty="0" err="1">
                <a:solidFill>
                  <a:srgbClr val="569CD6"/>
                </a:solidFill>
                <a:latin typeface="Montserrat"/>
                <a:ea typeface="Montserrat"/>
                <a:cs typeface="Montserrat"/>
                <a:sym typeface="Montserrat"/>
              </a:rPr>
              <a:t>this</a:t>
            </a:r>
            <a:r>
              <a:rPr lang="en-GB" sz="1600" dirty="0" err="1">
                <a:solidFill>
                  <a:srgbClr val="FFFFFF"/>
                </a:solidFill>
                <a:latin typeface="Montserrat"/>
                <a:ea typeface="Montserrat"/>
                <a:cs typeface="Montserrat"/>
                <a:sym typeface="Montserrat"/>
              </a:rPr>
              <a:t>.</a:t>
            </a:r>
            <a:r>
              <a:rPr lang="en-GB" sz="1600" b="1" dirty="0" err="1">
                <a:solidFill>
                  <a:srgbClr val="FFFFFF"/>
                </a:solidFill>
                <a:latin typeface="Montserrat"/>
                <a:ea typeface="Montserrat"/>
                <a:cs typeface="Montserrat"/>
                <a:sym typeface="Montserrat"/>
              </a:rPr>
              <a:t>attachShadow</a:t>
            </a:r>
            <a:r>
              <a:rPr lang="en-GB" sz="1600" dirty="0">
                <a:solidFill>
                  <a:srgbClr val="FFFFFF"/>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"mode"</a:t>
            </a:r>
            <a:r>
              <a:rPr lang="en-GB" sz="1600" dirty="0">
                <a:solidFill>
                  <a:srgbClr val="DCDCDC"/>
                </a:solidFill>
                <a:latin typeface="Montserrat"/>
                <a:ea typeface="Montserrat"/>
                <a:cs typeface="Montserrat"/>
                <a:sym typeface="Montserrat"/>
              </a:rPr>
              <a:t>:</a:t>
            </a:r>
            <a:r>
              <a:rPr lang="en-GB" sz="1600" dirty="0">
                <a:solidFill>
                  <a:srgbClr val="D4D4D4"/>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"open"</a:t>
            </a: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a:t>
            </a:r>
            <a:endParaRPr lang="da-DK" sz="16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da-DK" sz="1600" dirty="0">
                <a:solidFill>
                  <a:srgbClr val="D4D4D4"/>
                </a:solidFill>
                <a:latin typeface="Montserrat"/>
                <a:ea typeface="Montserrat"/>
                <a:cs typeface="Montserrat"/>
                <a:sym typeface="Montserrat"/>
              </a:rPr>
              <a:t> </a:t>
            </a:r>
            <a:r>
              <a:rPr lang="da-DK" sz="1600" dirty="0">
                <a:solidFill>
                  <a:srgbClr val="569CD6"/>
                </a:solidFill>
                <a:latin typeface="Montserrat"/>
                <a:ea typeface="Montserrat"/>
                <a:cs typeface="Montserrat"/>
                <a:sym typeface="Montserrat"/>
              </a:rPr>
              <a:t>this</a:t>
            </a:r>
            <a:r>
              <a:rPr lang="da-DK" sz="1600" b="1" dirty="0">
                <a:solidFill>
                  <a:srgbClr val="FFFFFF"/>
                </a:solidFill>
                <a:latin typeface="Montserrat"/>
                <a:ea typeface="Montserrat"/>
                <a:cs typeface="Montserrat"/>
                <a:sym typeface="Montserrat"/>
              </a:rPr>
              <a:t>.shadowRoot.appendChild</a:t>
            </a:r>
            <a:r>
              <a:rPr lang="da-DK" sz="1600" dirty="0">
                <a:solidFill>
                  <a:srgbClr val="FFFFFF"/>
                </a:solidFill>
                <a:latin typeface="Montserrat"/>
                <a:ea typeface="Montserrat"/>
                <a:cs typeface="Montserrat"/>
                <a:sym typeface="Montserrat"/>
              </a:rPr>
              <a:t>(template.content.cloneNode(</a:t>
            </a:r>
            <a:r>
              <a:rPr lang="da-DK" sz="1600" dirty="0">
                <a:solidFill>
                  <a:srgbClr val="569CD6"/>
                </a:solidFill>
                <a:latin typeface="Montserrat"/>
                <a:ea typeface="Montserrat"/>
                <a:cs typeface="Montserrat"/>
                <a:sym typeface="Montserrat"/>
              </a:rPr>
              <a:t>true</a:t>
            </a:r>
            <a:r>
              <a:rPr lang="da-DK" sz="1600" dirty="0">
                <a:solidFill>
                  <a:srgbClr val="FFFFFF"/>
                </a:solidFill>
                <a:latin typeface="Montserrat"/>
                <a:ea typeface="Montserrat"/>
                <a:cs typeface="Montserrat"/>
                <a:sym typeface="Montserrat"/>
              </a:rPr>
              <a:t>));</a:t>
            </a:r>
          </a:p>
          <a:p>
            <a:pPr marL="0" lvl="0" indent="0" algn="l" rtl="0">
              <a:lnSpc>
                <a:spcPct val="150000"/>
              </a:lnSpc>
              <a:spcBef>
                <a:spcPts val="0"/>
              </a:spcBef>
              <a:spcAft>
                <a:spcPts val="0"/>
              </a:spcAft>
              <a:buNone/>
            </a:pPr>
            <a:r>
              <a:rPr lang="en-GB" dirty="0">
                <a:solidFill>
                  <a:schemeClr val="bg2"/>
                </a:solidFill>
                <a:latin typeface="Montserrat"/>
                <a:ea typeface="Montserrat"/>
                <a:cs typeface="Montserrat"/>
                <a:sym typeface="Montserrat"/>
              </a:rPr>
              <a:t> }</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None/>
            </a:pPr>
            <a:endParaRPr dirty="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err="1">
                <a:solidFill>
                  <a:schemeClr val="tx1">
                    <a:lumMod val="50000"/>
                    <a:lumOff val="50000"/>
                  </a:schemeClr>
                </a:solidFill>
                <a:latin typeface="Montserrat"/>
                <a:ea typeface="Montserrat"/>
                <a:cs typeface="Montserrat"/>
                <a:sym typeface="Montserrat"/>
              </a:rPr>
              <a:t>customElements.define</a:t>
            </a:r>
            <a:r>
              <a:rPr lang="en-GB" dirty="0">
                <a:solidFill>
                  <a:schemeClr val="tx1">
                    <a:lumMod val="50000"/>
                    <a:lumOff val="50000"/>
                  </a:schemeClr>
                </a:solidFill>
                <a:latin typeface="Montserrat"/>
                <a:ea typeface="Montserrat"/>
                <a:cs typeface="Montserrat"/>
                <a:sym typeface="Montserrat"/>
              </a:rPr>
              <a:t>("bb-red-strawberry", </a:t>
            </a:r>
            <a:r>
              <a:rPr lang="en-GB" dirty="0" err="1">
                <a:solidFill>
                  <a:schemeClr val="tx1">
                    <a:lumMod val="50000"/>
                    <a:lumOff val="50000"/>
                  </a:schemeClr>
                </a:solidFill>
                <a:latin typeface="Montserrat"/>
                <a:ea typeface="Montserrat"/>
                <a:cs typeface="Montserrat"/>
                <a:sym typeface="Montserrat"/>
              </a:rPr>
              <a:t>BBRedStrawberryElement</a:t>
            </a:r>
            <a:r>
              <a:rPr lang="en-GB" dirty="0">
                <a:solidFill>
                  <a:schemeClr val="tx1">
                    <a:lumMod val="50000"/>
                    <a:lumOff val="50000"/>
                  </a:schemeClr>
                </a:solidFill>
                <a:latin typeface="Montserrat"/>
                <a:ea typeface="Montserrat"/>
                <a:cs typeface="Montserrat"/>
                <a:sym typeface="Montserrat"/>
              </a:rPr>
              <a:t>);</a:t>
            </a:r>
            <a:endParaRPr dirty="0">
              <a:solidFill>
                <a:schemeClr val="tx1">
                  <a:lumMod val="50000"/>
                  <a:lumOff val="50000"/>
                </a:schemeClr>
              </a:solidFill>
              <a:latin typeface="Montserrat"/>
              <a:ea typeface="Montserrat"/>
              <a:cs typeface="Montserrat"/>
              <a:sym typeface="Montserrat"/>
            </a:endParaRPr>
          </a:p>
        </p:txBody>
      </p:sp>
    </p:spTree>
    <p:extLst>
      <p:ext uri="{BB962C8B-B14F-4D97-AF65-F5344CB8AC3E}">
        <p14:creationId xmlns:p14="http://schemas.microsoft.com/office/powerpoint/2010/main" val="1208136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4"/>
          <p:cNvSpPr txBox="1">
            <a:spLocks noGrp="1"/>
          </p:cNvSpPr>
          <p:nvPr>
            <p:ph type="ctrTitle" idx="4294967295"/>
          </p:nvPr>
        </p:nvSpPr>
        <p:spPr>
          <a:xfrm>
            <a:off x="534450" y="937000"/>
            <a:ext cx="8075100" cy="16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Montserrat"/>
                <a:ea typeface="Montserrat"/>
                <a:cs typeface="Montserrat"/>
                <a:sym typeface="Montserrat"/>
              </a:rPr>
              <a:t>ViewEncapsulation.ShadowDom</a:t>
            </a:r>
            <a:endParaRPr>
              <a:solidFill>
                <a:srgbClr val="000000"/>
              </a:solidFill>
              <a:latin typeface="Montserrat"/>
              <a:ea typeface="Montserrat"/>
              <a:cs typeface="Montserrat"/>
              <a:sym typeface="Montserrat"/>
            </a:endParaRPr>
          </a:p>
        </p:txBody>
      </p:sp>
      <p:sp>
        <p:nvSpPr>
          <p:cNvPr id="467" name="Google Shape;467;p74"/>
          <p:cNvSpPr txBox="1">
            <a:spLocks noGrp="1"/>
          </p:cNvSpPr>
          <p:nvPr>
            <p:ph type="subTitle" idx="4294967295"/>
          </p:nvPr>
        </p:nvSpPr>
        <p:spPr>
          <a:xfrm>
            <a:off x="915600" y="2753725"/>
            <a:ext cx="7312800" cy="1238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en-GB" sz="1400">
                <a:solidFill>
                  <a:srgbClr val="000000"/>
                </a:solidFill>
                <a:latin typeface="Montserrat"/>
                <a:ea typeface="Montserrat"/>
                <a:cs typeface="Montserrat"/>
                <a:sym typeface="Montserrat"/>
              </a:rPr>
              <a:t>This encapsulation mode uses the Shadow DOM to </a:t>
            </a:r>
            <a:r>
              <a:rPr lang="en-GB" sz="1400" b="1">
                <a:solidFill>
                  <a:srgbClr val="000000"/>
                </a:solidFill>
                <a:latin typeface="Montserrat"/>
                <a:ea typeface="Montserrat"/>
                <a:cs typeface="Montserrat"/>
                <a:sym typeface="Montserrat"/>
              </a:rPr>
              <a:t>scope styles only to this specific component</a:t>
            </a:r>
            <a:r>
              <a:rPr lang="en-GB" sz="1400">
                <a:solidFill>
                  <a:srgbClr val="000000"/>
                </a:solidFill>
                <a:latin typeface="Montserrat"/>
                <a:ea typeface="Montserrat"/>
                <a:cs typeface="Montserrat"/>
                <a:sym typeface="Montserrat"/>
              </a:rPr>
              <a:t>.</a:t>
            </a:r>
            <a:endParaRPr sz="1400">
              <a:solidFill>
                <a:srgbClr val="000000"/>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0F907367-989B-4704-BB5B-A5FCD625BA6B}"/>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p:cNvPicPr preferRelativeResize="0"/>
          <p:nvPr/>
        </p:nvPicPr>
        <p:blipFill rotWithShape="1">
          <a:blip r:embed="rId3">
            <a:alphaModFix/>
          </a:blip>
          <a:srcRect t="14951"/>
          <a:stretch/>
        </p:blipFill>
        <p:spPr>
          <a:xfrm>
            <a:off x="0" y="0"/>
            <a:ext cx="9144000" cy="5184499"/>
          </a:xfrm>
          <a:prstGeom prst="rect">
            <a:avLst/>
          </a:prstGeom>
          <a:noFill/>
          <a:ln>
            <a:noFill/>
          </a:ln>
        </p:spPr>
      </p:pic>
      <p:sp>
        <p:nvSpPr>
          <p:cNvPr id="86" name="Google Shape;86;p16"/>
          <p:cNvSpPr/>
          <p:nvPr/>
        </p:nvSpPr>
        <p:spPr>
          <a:xfrm>
            <a:off x="17375" y="-2334"/>
            <a:ext cx="9144000" cy="5184600"/>
          </a:xfrm>
          <a:prstGeom prst="rect">
            <a:avLst/>
          </a:prstGeom>
          <a:solidFill>
            <a:srgbClr val="000000">
              <a:alpha val="3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ctrTitle" idx="4294967295"/>
          </p:nvPr>
        </p:nvSpPr>
        <p:spPr>
          <a:xfrm>
            <a:off x="329083" y="15659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dirty="0">
                <a:solidFill>
                  <a:srgbClr val="FFFFFF"/>
                </a:solidFill>
                <a:latin typeface="Montserrat"/>
                <a:ea typeface="Montserrat"/>
                <a:cs typeface="Montserrat"/>
                <a:sym typeface="Montserrat"/>
              </a:rPr>
              <a:t>(Angular) Components</a:t>
            </a:r>
            <a:endParaRPr sz="5200" b="1" dirty="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ECBF6D84-8584-4566-B65B-E49D4C2D0538}"/>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71"/>
        <p:cNvGrpSpPr/>
        <p:nvPr/>
      </p:nvGrpSpPr>
      <p:grpSpPr>
        <a:xfrm>
          <a:off x="0" y="0"/>
          <a:ext cx="0" cy="0"/>
          <a:chOff x="0" y="0"/>
          <a:chExt cx="0" cy="0"/>
        </a:xfrm>
      </p:grpSpPr>
      <p:sp>
        <p:nvSpPr>
          <p:cNvPr id="472" name="Google Shape;472;p75"/>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card.component.ts</a:t>
            </a:r>
            <a:endParaRPr>
              <a:solidFill>
                <a:srgbClr val="FFFFFF"/>
              </a:solidFill>
              <a:latin typeface="Montserrat"/>
              <a:ea typeface="Montserrat"/>
              <a:cs typeface="Montserrat"/>
              <a:sym typeface="Montserrat"/>
            </a:endParaRPr>
          </a:p>
        </p:txBody>
      </p:sp>
      <p:sp>
        <p:nvSpPr>
          <p:cNvPr id="473" name="Google Shape;473;p75"/>
          <p:cNvSpPr txBox="1"/>
          <p:nvPr/>
        </p:nvSpPr>
        <p:spPr>
          <a:xfrm>
            <a:off x="753525" y="1576875"/>
            <a:ext cx="7182900" cy="342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569CD6"/>
                </a:solidFill>
                <a:latin typeface="Montserrat"/>
                <a:ea typeface="Montserrat"/>
                <a:cs typeface="Montserrat"/>
                <a:sym typeface="Montserrat"/>
              </a:rPr>
              <a:t>import</a:t>
            </a:r>
            <a:r>
              <a:rPr lang="en-GB">
                <a:solidFill>
                  <a:srgbClr val="D4D4D4"/>
                </a:solidFill>
                <a:latin typeface="Montserrat"/>
                <a:ea typeface="Montserrat"/>
                <a:cs typeface="Montserrat"/>
                <a:sym typeface="Montserrat"/>
              </a:rPr>
              <a:t> </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Component</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OnInit</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b="1">
                <a:solidFill>
                  <a:srgbClr val="D4D4D4"/>
                </a:solidFill>
                <a:latin typeface="Montserrat"/>
                <a:ea typeface="Montserrat"/>
                <a:cs typeface="Montserrat"/>
                <a:sym typeface="Montserrat"/>
              </a:rPr>
              <a:t>ViewEncapsulation</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Input </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a:solidFill>
                  <a:srgbClr val="569CD6"/>
                </a:solidFill>
                <a:latin typeface="Montserrat"/>
                <a:ea typeface="Montserrat"/>
                <a:cs typeface="Montserrat"/>
                <a:sym typeface="Montserrat"/>
              </a:rPr>
              <a:t>from</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'@angular/core'</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Component</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selector</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'bb-card'</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template</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 ...`</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styleUrls</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a:solidFill>
                  <a:srgbClr val="DCDCDC"/>
                </a:solidFill>
                <a:latin typeface="Montserrat"/>
                <a:ea typeface="Montserrat"/>
                <a:cs typeface="Montserrat"/>
                <a:sym typeface="Montserrat"/>
              </a:rPr>
              <a:t>[</a:t>
            </a:r>
            <a:r>
              <a:rPr lang="en-GB">
                <a:solidFill>
                  <a:srgbClr val="CE9178"/>
                </a:solidFill>
                <a:latin typeface="Montserrat"/>
                <a:ea typeface="Montserrat"/>
                <a:cs typeface="Montserrat"/>
                <a:sym typeface="Montserrat"/>
              </a:rPr>
              <a:t>'./bb-card.scss'</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a:t>
            </a:r>
            <a:r>
              <a:rPr lang="en-GB" b="1">
                <a:solidFill>
                  <a:srgbClr val="D4D4D4"/>
                </a:solidFill>
                <a:latin typeface="Montserrat"/>
                <a:ea typeface="Montserrat"/>
                <a:cs typeface="Montserrat"/>
                <a:sym typeface="Montserrat"/>
              </a:rPr>
              <a:t>encapsulation</a:t>
            </a:r>
            <a:r>
              <a:rPr lang="en-GB" b="1">
                <a:solidFill>
                  <a:srgbClr val="DCDCDC"/>
                </a:solidFill>
                <a:latin typeface="Montserrat"/>
                <a:ea typeface="Montserrat"/>
                <a:cs typeface="Montserrat"/>
                <a:sym typeface="Montserrat"/>
              </a:rPr>
              <a:t>:</a:t>
            </a:r>
            <a:r>
              <a:rPr lang="en-GB" b="1">
                <a:solidFill>
                  <a:srgbClr val="D4D4D4"/>
                </a:solidFill>
                <a:latin typeface="Montserrat"/>
                <a:ea typeface="Montserrat"/>
                <a:cs typeface="Montserrat"/>
                <a:sym typeface="Montserrat"/>
              </a:rPr>
              <a:t> ViewEncapsulation</a:t>
            </a:r>
            <a:r>
              <a:rPr lang="en-GB" b="1">
                <a:solidFill>
                  <a:srgbClr val="DCDCDC"/>
                </a:solidFill>
                <a:latin typeface="Montserrat"/>
                <a:ea typeface="Montserrat"/>
                <a:cs typeface="Montserrat"/>
                <a:sym typeface="Montserrat"/>
              </a:rPr>
              <a:t>.</a:t>
            </a:r>
            <a:r>
              <a:rPr lang="en-GB" b="1">
                <a:solidFill>
                  <a:srgbClr val="D4D4D4"/>
                </a:solidFill>
                <a:latin typeface="Montserrat"/>
                <a:ea typeface="Montserrat"/>
                <a:cs typeface="Montserrat"/>
                <a:sym typeface="Montserrat"/>
              </a:rPr>
              <a:t>ShadowDom</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4F2A3781-9A5E-4BB7-A2C2-01823154D786}"/>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6"/>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ontserrat"/>
                <a:ea typeface="Montserrat"/>
                <a:cs typeface="Montserrat"/>
                <a:sym typeface="Montserrat"/>
              </a:rPr>
              <a:t>Make our code </a:t>
            </a:r>
            <a:r>
              <a:rPr lang="en-GB" b="1">
                <a:latin typeface="Montserrat"/>
                <a:ea typeface="Montserrat"/>
                <a:cs typeface="Montserrat"/>
                <a:sym typeface="Montserrat"/>
              </a:rPr>
              <a:t>Angular</a:t>
            </a:r>
            <a:r>
              <a:rPr lang="en-GB">
                <a:latin typeface="Montserrat"/>
                <a:ea typeface="Montserrat"/>
                <a:cs typeface="Montserrat"/>
                <a:sym typeface="Montserrat"/>
              </a:rPr>
              <a:t> friendly</a:t>
            </a:r>
            <a:endParaRPr>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DC0A07EA-4EBD-443B-9431-95FF1C575F8D}"/>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82"/>
        <p:cNvGrpSpPr/>
        <p:nvPr/>
      </p:nvGrpSpPr>
      <p:grpSpPr>
        <a:xfrm>
          <a:off x="0" y="0"/>
          <a:ext cx="0" cy="0"/>
          <a:chOff x="0" y="0"/>
          <a:chExt cx="0" cy="0"/>
        </a:xfrm>
      </p:grpSpPr>
      <p:sp>
        <p:nvSpPr>
          <p:cNvPr id="483" name="Google Shape;483;p77"/>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solidFill>
                  <a:srgbClr val="FFFFFF"/>
                </a:solidFill>
                <a:latin typeface="Montserrat"/>
                <a:ea typeface="Montserrat"/>
                <a:cs typeface="Montserrat"/>
                <a:sym typeface="Montserrat"/>
              </a:rPr>
              <a:t>card.component.ts</a:t>
            </a:r>
            <a:endParaRPr dirty="0">
              <a:solidFill>
                <a:srgbClr val="FFFFFF"/>
              </a:solidFill>
              <a:latin typeface="Montserrat"/>
              <a:ea typeface="Montserrat"/>
              <a:cs typeface="Montserrat"/>
              <a:sym typeface="Montserrat"/>
            </a:endParaRPr>
          </a:p>
        </p:txBody>
      </p:sp>
      <p:sp>
        <p:nvSpPr>
          <p:cNvPr id="484" name="Google Shape;484;p77"/>
          <p:cNvSpPr txBox="1"/>
          <p:nvPr/>
        </p:nvSpPr>
        <p:spPr>
          <a:xfrm>
            <a:off x="753525" y="1164300"/>
            <a:ext cx="8299500" cy="3838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200" dirty="0">
              <a:solidFill>
                <a:srgbClr val="666666"/>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template</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 </a:t>
            </a:r>
            <a:endParaRPr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err="1">
                <a:solidFill>
                  <a:srgbClr val="569CD6"/>
                </a:solidFill>
                <a:latin typeface="Montserrat"/>
                <a:ea typeface="Montserrat"/>
                <a:cs typeface="Montserrat"/>
                <a:sym typeface="Montserrat"/>
              </a:rPr>
              <a:t>img</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id</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'shadow-image'</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shadow__image</a:t>
            </a:r>
            <a:r>
              <a:rPr lang="en-GB" dirty="0">
                <a:solidFill>
                  <a:srgbClr val="CE9178"/>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err="1">
                <a:solidFill>
                  <a:srgbClr val="9CDCFE"/>
                </a:solidFill>
                <a:latin typeface="Montserrat"/>
                <a:ea typeface="Montserrat"/>
                <a:cs typeface="Montserrat"/>
                <a:sym typeface="Montserrat"/>
              </a:rPr>
              <a:t>src</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b="1" dirty="0">
                <a:solidFill>
                  <a:srgbClr val="CE9178"/>
                </a:solidFill>
                <a:latin typeface="Montserrat"/>
                <a:ea typeface="Montserrat"/>
                <a:cs typeface="Montserrat"/>
                <a:sym typeface="Montserrat"/>
              </a:rPr>
              <a:t>{{ </a:t>
            </a:r>
            <a:r>
              <a:rPr lang="en-GB" b="1" dirty="0" err="1">
                <a:solidFill>
                  <a:srgbClr val="CE9178"/>
                </a:solidFill>
                <a:latin typeface="Montserrat"/>
                <a:ea typeface="Montserrat"/>
                <a:cs typeface="Montserrat"/>
                <a:sym typeface="Montserrat"/>
              </a:rPr>
              <a:t>img</a:t>
            </a:r>
            <a:r>
              <a:rPr lang="en-GB" b="1" dirty="0">
                <a:solidFill>
                  <a:srgbClr val="CE9178"/>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alt</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'title'</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div</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id</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'shadow-info'</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shadow__info</a:t>
            </a:r>
            <a:r>
              <a:rPr lang="en-GB" dirty="0">
                <a:solidFill>
                  <a:srgbClr val="CE9178"/>
                </a:solidFill>
                <a:latin typeface="Montserrat"/>
                <a:ea typeface="Montserrat"/>
                <a:cs typeface="Montserrat"/>
                <a:sym typeface="Montserrat"/>
              </a:rPr>
              <a:t>'</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h1</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name</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'title'</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id</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'title'</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role</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'header'</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shadow__title</a:t>
            </a:r>
            <a:r>
              <a:rPr lang="en-GB" dirty="0">
                <a:solidFill>
                  <a:srgbClr val="CE9178"/>
                </a:solidFill>
                <a:latin typeface="Montserrat"/>
                <a:ea typeface="Montserrat"/>
                <a:cs typeface="Montserrat"/>
                <a:sym typeface="Montserrat"/>
              </a:rPr>
              <a:t>'</a:t>
            </a:r>
            <a:r>
              <a:rPr lang="en-GB" dirty="0">
                <a:solidFill>
                  <a:srgbClr val="808080"/>
                </a:solidFill>
                <a:latin typeface="Montserrat"/>
                <a:ea typeface="Montserrat"/>
                <a:cs typeface="Montserrat"/>
                <a:sym typeface="Montserrat"/>
              </a:rPr>
              <a:t>&gt;</a:t>
            </a:r>
            <a:r>
              <a:rPr lang="en-GB" b="1" dirty="0">
                <a:solidFill>
                  <a:srgbClr val="D4D4D4"/>
                </a:solidFill>
                <a:latin typeface="Montserrat"/>
                <a:ea typeface="Montserrat"/>
                <a:cs typeface="Montserrat"/>
                <a:sym typeface="Montserrat"/>
              </a:rPr>
              <a:t>{{ title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h1</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p</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name</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'description'</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id</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'description'</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shadow__description</a:t>
            </a:r>
            <a:r>
              <a:rPr lang="en-GB" dirty="0">
                <a:solidFill>
                  <a:srgbClr val="CE9178"/>
                </a:solidFill>
                <a:latin typeface="Montserrat"/>
                <a:ea typeface="Montserrat"/>
                <a:cs typeface="Montserrat"/>
                <a:sym typeface="Montserrat"/>
              </a:rPr>
              <a:t>'</a:t>
            </a:r>
            <a:r>
              <a:rPr lang="en-GB" dirty="0">
                <a:solidFill>
                  <a:srgbClr val="808080"/>
                </a:solidFill>
                <a:latin typeface="Montserrat"/>
                <a:ea typeface="Montserrat"/>
                <a:cs typeface="Montserrat"/>
                <a:sym typeface="Montserrat"/>
              </a:rPr>
              <a:t>&gt;</a:t>
            </a:r>
            <a:r>
              <a:rPr lang="en-GB" b="1" dirty="0">
                <a:solidFill>
                  <a:srgbClr val="D4D4D4"/>
                </a:solidFill>
                <a:latin typeface="Montserrat"/>
                <a:ea typeface="Montserrat"/>
                <a:cs typeface="Montserrat"/>
                <a:sym typeface="Montserrat"/>
              </a:rPr>
              <a:t>{{ description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p</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div</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CE9178"/>
                </a:solidFill>
                <a:latin typeface="Montserrat"/>
                <a:ea typeface="Montserrat"/>
                <a:cs typeface="Montserrat"/>
                <a:sym typeface="Montserrat"/>
              </a:rPr>
              <a:t> `</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dirty="0">
              <a:solidFill>
                <a:srgbClr val="666666"/>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686F56C0-8AAD-4A6A-BDAE-EF6ADC89AF73}"/>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88"/>
        <p:cNvGrpSpPr/>
        <p:nvPr/>
      </p:nvGrpSpPr>
      <p:grpSpPr>
        <a:xfrm>
          <a:off x="0" y="0"/>
          <a:ext cx="0" cy="0"/>
          <a:chOff x="0" y="0"/>
          <a:chExt cx="0" cy="0"/>
        </a:xfrm>
      </p:grpSpPr>
      <p:sp>
        <p:nvSpPr>
          <p:cNvPr id="489" name="Google Shape;489;p78"/>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card.component.ts</a:t>
            </a:r>
            <a:endParaRPr>
              <a:solidFill>
                <a:srgbClr val="FFFFFF"/>
              </a:solidFill>
              <a:latin typeface="Montserrat"/>
              <a:ea typeface="Montserrat"/>
              <a:cs typeface="Montserrat"/>
              <a:sym typeface="Montserrat"/>
            </a:endParaRPr>
          </a:p>
        </p:txBody>
      </p:sp>
      <p:sp>
        <p:nvSpPr>
          <p:cNvPr id="490" name="Google Shape;490;p78"/>
          <p:cNvSpPr txBox="1"/>
          <p:nvPr/>
        </p:nvSpPr>
        <p:spPr>
          <a:xfrm>
            <a:off x="753525" y="1576875"/>
            <a:ext cx="7182900" cy="342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569CD6"/>
                </a:solidFill>
                <a:latin typeface="Montserrat"/>
                <a:ea typeface="Montserrat"/>
                <a:cs typeface="Montserrat"/>
                <a:sym typeface="Montserrat"/>
              </a:rPr>
              <a:t>export</a:t>
            </a:r>
            <a:r>
              <a:rPr lang="en-GB">
                <a:solidFill>
                  <a:srgbClr val="D4D4D4"/>
                </a:solidFill>
                <a:latin typeface="Montserrat"/>
                <a:ea typeface="Montserrat"/>
                <a:cs typeface="Montserrat"/>
                <a:sym typeface="Montserrat"/>
              </a:rPr>
              <a:t> </a:t>
            </a:r>
            <a:r>
              <a:rPr lang="en-GB">
                <a:solidFill>
                  <a:srgbClr val="569CD6"/>
                </a:solidFill>
                <a:latin typeface="Montserrat"/>
                <a:ea typeface="Montserrat"/>
                <a:cs typeface="Montserrat"/>
                <a:sym typeface="Montserrat"/>
              </a:rPr>
              <a:t>class</a:t>
            </a:r>
            <a:r>
              <a:rPr lang="en-GB">
                <a:solidFill>
                  <a:srgbClr val="D4D4D4"/>
                </a:solidFill>
                <a:latin typeface="Montserrat"/>
                <a:ea typeface="Montserrat"/>
                <a:cs typeface="Montserrat"/>
                <a:sym typeface="Montserrat"/>
              </a:rPr>
              <a:t> CardComponent </a:t>
            </a:r>
            <a:r>
              <a:rPr lang="en-GB">
                <a:solidFill>
                  <a:srgbClr val="569CD6"/>
                </a:solidFill>
                <a:latin typeface="Montserrat"/>
                <a:ea typeface="Montserrat"/>
                <a:cs typeface="Montserrat"/>
                <a:sym typeface="Montserrat"/>
              </a:rPr>
              <a:t>implements</a:t>
            </a:r>
            <a:r>
              <a:rPr lang="en-GB">
                <a:solidFill>
                  <a:srgbClr val="D4D4D4"/>
                </a:solidFill>
                <a:latin typeface="Montserrat"/>
                <a:ea typeface="Montserrat"/>
                <a:cs typeface="Montserrat"/>
                <a:sym typeface="Montserrat"/>
              </a:rPr>
              <a:t> </a:t>
            </a:r>
            <a:r>
              <a:rPr lang="en-GB">
                <a:solidFill>
                  <a:srgbClr val="4EC9B0"/>
                </a:solidFill>
                <a:latin typeface="Montserrat"/>
                <a:ea typeface="Montserrat"/>
                <a:cs typeface="Montserrat"/>
                <a:sym typeface="Montserrat"/>
              </a:rPr>
              <a:t>OnInit</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@Input() title?: string = </a:t>
            </a:r>
            <a:r>
              <a:rPr lang="en-GB">
                <a:solidFill>
                  <a:srgbClr val="CE9178"/>
                </a:solidFill>
                <a:latin typeface="Montserrat"/>
                <a:ea typeface="Montserrat"/>
                <a:cs typeface="Montserrat"/>
                <a:sym typeface="Montserrat"/>
              </a:rPr>
              <a:t>'default title'</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@Input() description?: string = </a:t>
            </a:r>
            <a:r>
              <a:rPr lang="en-GB">
                <a:solidFill>
                  <a:srgbClr val="CE9178"/>
                </a:solidFill>
                <a:latin typeface="Montserrat"/>
                <a:ea typeface="Montserrat"/>
                <a:cs typeface="Montserrat"/>
                <a:sym typeface="Montserrat"/>
              </a:rPr>
              <a:t>'default description'</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@Input() img?: string = </a:t>
            </a:r>
            <a:r>
              <a:rPr lang="en-GB">
                <a:solidFill>
                  <a:srgbClr val="CE9178"/>
                </a:solidFill>
                <a:latin typeface="Montserrat"/>
                <a:ea typeface="Montserrat"/>
                <a:cs typeface="Montserrat"/>
                <a:sym typeface="Montserrat"/>
              </a:rPr>
              <a:t>'undefined.png'</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666666"/>
                </a:solidFill>
                <a:latin typeface="Montserrat"/>
                <a:ea typeface="Montserrat"/>
                <a:cs typeface="Montserrat"/>
                <a:sym typeface="Montserrat"/>
              </a:rPr>
              <a:t>   constructor() { }</a:t>
            </a:r>
            <a:endParaRPr>
              <a:solidFill>
                <a:srgbClr val="666666"/>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666666"/>
                </a:solidFill>
                <a:latin typeface="Montserrat"/>
                <a:ea typeface="Montserrat"/>
                <a:cs typeface="Montserrat"/>
                <a:sym typeface="Montserrat"/>
              </a:rPr>
              <a:t>   ngOnInit() {}</a:t>
            </a:r>
            <a:endParaRPr>
              <a:solidFill>
                <a:srgbClr val="666666"/>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CDCDC"/>
                </a:solidFill>
                <a:latin typeface="Montserrat"/>
                <a:ea typeface="Montserrat"/>
                <a:cs typeface="Montserrat"/>
                <a:sym typeface="Montserrat"/>
              </a:rPr>
              <a:t>}</a:t>
            </a:r>
            <a:endParaRPr>
              <a:solidFill>
                <a:srgbClr val="666666"/>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569CD6"/>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01A8D7F6-5F5F-4FF5-B8B9-3435E713212C}"/>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94"/>
        <p:cNvGrpSpPr/>
        <p:nvPr/>
      </p:nvGrpSpPr>
      <p:grpSpPr>
        <a:xfrm>
          <a:off x="0" y="0"/>
          <a:ext cx="0" cy="0"/>
          <a:chOff x="0" y="0"/>
          <a:chExt cx="0" cy="0"/>
        </a:xfrm>
      </p:grpSpPr>
      <p:sp>
        <p:nvSpPr>
          <p:cNvPr id="495" name="Google Shape;495;p79"/>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card.component.scss</a:t>
            </a:r>
            <a:endParaRPr>
              <a:solidFill>
                <a:srgbClr val="FFFFFF"/>
              </a:solidFill>
              <a:latin typeface="Montserrat"/>
              <a:ea typeface="Montserrat"/>
              <a:cs typeface="Montserrat"/>
              <a:sym typeface="Montserrat"/>
            </a:endParaRPr>
          </a:p>
        </p:txBody>
      </p:sp>
      <p:sp>
        <p:nvSpPr>
          <p:cNvPr id="496" name="Google Shape;496;p79"/>
          <p:cNvSpPr txBox="1"/>
          <p:nvPr/>
        </p:nvSpPr>
        <p:spPr>
          <a:xfrm>
            <a:off x="753525" y="1032687"/>
            <a:ext cx="7182900" cy="3838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dirty="0">
                <a:solidFill>
                  <a:srgbClr val="D7BA7D"/>
                </a:solidFill>
                <a:latin typeface="Montserrat"/>
                <a:ea typeface="Montserrat"/>
                <a:cs typeface="Montserrat"/>
                <a:sym typeface="Montserrat"/>
              </a:rPr>
              <a:t>:host</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dirty="0">
                <a:solidFill>
                  <a:srgbClr val="D4D4D4"/>
                </a:solidFill>
                <a:latin typeface="Montserrat"/>
                <a:ea typeface="Montserrat"/>
                <a:cs typeface="Montserrat"/>
                <a:sym typeface="Montserrat"/>
              </a:rPr>
              <a:t> </a:t>
            </a:r>
            <a:r>
              <a:rPr lang="en-GB" sz="1600" b="1" dirty="0">
                <a:solidFill>
                  <a:srgbClr val="9CDCFE"/>
                </a:solidFill>
                <a:latin typeface="Montserrat"/>
                <a:ea typeface="Montserrat"/>
                <a:cs typeface="Montserrat"/>
                <a:sym typeface="Montserrat"/>
              </a:rPr>
              <a:t>display</a:t>
            </a:r>
            <a:r>
              <a:rPr lang="en-GB" sz="1600" b="1" dirty="0">
                <a:solidFill>
                  <a:srgbClr val="D4D4D4"/>
                </a:solidFill>
                <a:latin typeface="Montserrat"/>
                <a:ea typeface="Montserrat"/>
                <a:cs typeface="Montserrat"/>
                <a:sym typeface="Montserrat"/>
              </a:rPr>
              <a:t>: </a:t>
            </a:r>
            <a:r>
              <a:rPr lang="en-GB" sz="1600" b="1" dirty="0">
                <a:solidFill>
                  <a:srgbClr val="B5CEA8"/>
                </a:solidFill>
                <a:latin typeface="Montserrat"/>
                <a:ea typeface="Montserrat"/>
                <a:cs typeface="Montserrat"/>
                <a:sym typeface="Montserrat"/>
              </a:rPr>
              <a:t>block</a:t>
            </a:r>
            <a:r>
              <a:rPr lang="en-GB" sz="1600" b="1" dirty="0">
                <a:solidFill>
                  <a:srgbClr val="D4D4D4"/>
                </a:solidFill>
                <a:latin typeface="Montserrat"/>
                <a:ea typeface="Montserrat"/>
                <a:cs typeface="Montserrat"/>
                <a:sym typeface="Montserrat"/>
              </a:rPr>
              <a:t>;</a:t>
            </a:r>
            <a:endParaRPr sz="1600"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width</a:t>
            </a:r>
            <a:r>
              <a:rPr lang="en-GB" dirty="0">
                <a:solidFill>
                  <a:srgbClr val="D4D4D4"/>
                </a:solidFill>
                <a:latin typeface="Montserrat"/>
                <a:ea typeface="Montserrat"/>
                <a:cs typeface="Montserrat"/>
                <a:sym typeface="Montserrat"/>
              </a:rPr>
              <a:t>: </a:t>
            </a:r>
            <a:r>
              <a:rPr lang="en-GB" dirty="0">
                <a:solidFill>
                  <a:srgbClr val="B5CEA8"/>
                </a:solidFill>
                <a:latin typeface="Montserrat"/>
                <a:ea typeface="Montserrat"/>
                <a:cs typeface="Montserrat"/>
                <a:sym typeface="Montserrat"/>
              </a:rPr>
              <a:t>320px</a:t>
            </a: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height</a:t>
            </a:r>
            <a:r>
              <a:rPr lang="en-GB" dirty="0">
                <a:solidFill>
                  <a:srgbClr val="D4D4D4"/>
                </a:solidFill>
                <a:latin typeface="Montserrat"/>
                <a:ea typeface="Montserrat"/>
                <a:cs typeface="Montserrat"/>
                <a:sym typeface="Montserrat"/>
              </a:rPr>
              <a:t>: </a:t>
            </a:r>
            <a:r>
              <a:rPr lang="en-GB" dirty="0">
                <a:solidFill>
                  <a:srgbClr val="B5CEA8"/>
                </a:solidFill>
                <a:latin typeface="Montserrat"/>
                <a:ea typeface="Montserrat"/>
                <a:cs typeface="Montserrat"/>
                <a:sym typeface="Montserrat"/>
              </a:rPr>
              <a:t>300px</a:t>
            </a: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background-</a:t>
            </a:r>
            <a:r>
              <a:rPr lang="en-GB" dirty="0" err="1">
                <a:solidFill>
                  <a:srgbClr val="9CDCFE"/>
                </a:solidFill>
                <a:latin typeface="Montserrat"/>
                <a:ea typeface="Montserrat"/>
                <a:cs typeface="Montserrat"/>
                <a:sym typeface="Montserrat"/>
              </a:rPr>
              <a:t>color</a:t>
            </a:r>
            <a:r>
              <a:rPr lang="en-GB" dirty="0">
                <a:solidFill>
                  <a:srgbClr val="D4D4D4"/>
                </a:solidFill>
                <a:latin typeface="Montserrat"/>
                <a:ea typeface="Montserrat"/>
                <a:cs typeface="Montserrat"/>
                <a:sym typeface="Montserrat"/>
              </a:rPr>
              <a:t>: var(</a:t>
            </a:r>
            <a:r>
              <a:rPr lang="en-GB" dirty="0">
                <a:solidFill>
                  <a:srgbClr val="9CDCFE"/>
                </a:solidFill>
                <a:latin typeface="Montserrat"/>
                <a:ea typeface="Montserrat"/>
                <a:cs typeface="Montserrat"/>
                <a:sym typeface="Montserrat"/>
              </a:rPr>
              <a:t>--background-</a:t>
            </a:r>
            <a:r>
              <a:rPr lang="en-GB" dirty="0" err="1">
                <a:solidFill>
                  <a:srgbClr val="9CDCFE"/>
                </a:solidFill>
                <a:latin typeface="Montserrat"/>
                <a:ea typeface="Montserrat"/>
                <a:cs typeface="Montserrat"/>
                <a:sym typeface="Montserrat"/>
              </a:rPr>
              <a:t>color</a:t>
            </a:r>
            <a:r>
              <a:rPr lang="en-GB" dirty="0">
                <a:solidFill>
                  <a:srgbClr val="D4D4D4"/>
                </a:solidFill>
                <a:latin typeface="Montserrat"/>
                <a:ea typeface="Montserrat"/>
                <a:cs typeface="Montserrat"/>
                <a:sym typeface="Montserrat"/>
              </a:rPr>
              <a:t>, #</a:t>
            </a:r>
            <a:r>
              <a:rPr lang="en-GB" dirty="0" err="1">
                <a:solidFill>
                  <a:srgbClr val="D4D4D4"/>
                </a:solidFill>
                <a:latin typeface="Montserrat"/>
                <a:ea typeface="Montserrat"/>
                <a:cs typeface="Montserrat"/>
                <a:sym typeface="Montserrat"/>
              </a:rPr>
              <a:t>fff</a:t>
            </a: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D7BA7D"/>
                </a:solidFill>
                <a:latin typeface="Montserrat"/>
                <a:ea typeface="Montserrat"/>
                <a:cs typeface="Montserrat"/>
                <a:sym typeface="Montserrat"/>
              </a:rPr>
              <a:t>.</a:t>
            </a:r>
            <a:r>
              <a:rPr lang="en-GB" dirty="0" err="1">
                <a:solidFill>
                  <a:srgbClr val="D7BA7D"/>
                </a:solidFill>
                <a:latin typeface="Montserrat"/>
                <a:ea typeface="Montserrat"/>
                <a:cs typeface="Montserrat"/>
                <a:sym typeface="Montserrat"/>
              </a:rPr>
              <a:t>shadow__image</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D7BA7D"/>
                </a:solidFill>
                <a:latin typeface="Montserrat"/>
                <a:ea typeface="Montserrat"/>
                <a:cs typeface="Montserrat"/>
                <a:sym typeface="Montserrat"/>
              </a:rPr>
              <a:t>.</a:t>
            </a:r>
            <a:r>
              <a:rPr lang="en-GB" dirty="0" err="1">
                <a:solidFill>
                  <a:srgbClr val="D7BA7D"/>
                </a:solidFill>
                <a:latin typeface="Montserrat"/>
                <a:ea typeface="Montserrat"/>
                <a:cs typeface="Montserrat"/>
                <a:sym typeface="Montserrat"/>
              </a:rPr>
              <a:t>shadow__info</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a:t>
            </a:r>
            <a:endParaRPr dirty="0">
              <a:solidFill>
                <a:srgbClr val="999999"/>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410B883E-856F-4443-8DAC-7FD107EA4649}"/>
              </a:ext>
            </a:extLst>
          </p:cNvPr>
          <p:cNvSpPr txBox="1"/>
          <p:nvPr/>
        </p:nvSpPr>
        <p:spPr>
          <a:xfrm>
            <a:off x="6191721" y="4553338"/>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latin typeface="Montserrat"/>
                <a:ea typeface="Montserrat"/>
                <a:cs typeface="Montserrat"/>
                <a:sym typeface="Montserrat"/>
              </a:rPr>
              <a:t>Register our </a:t>
            </a:r>
            <a:r>
              <a:rPr lang="en-GB" b="1">
                <a:latin typeface="Montserrat"/>
                <a:ea typeface="Montserrat"/>
                <a:cs typeface="Montserrat"/>
                <a:sym typeface="Montserrat"/>
              </a:rPr>
              <a:t>component</a:t>
            </a:r>
            <a:r>
              <a:rPr lang="en-GB">
                <a:latin typeface="Montserrat"/>
                <a:ea typeface="Montserrat"/>
                <a:cs typeface="Montserrat"/>
                <a:sym typeface="Montserrat"/>
              </a:rPr>
              <a:t> in NgModule</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67B57BB9-3FD6-4771-BED1-FBEBD8F4F224}"/>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05"/>
        <p:cNvGrpSpPr/>
        <p:nvPr/>
      </p:nvGrpSpPr>
      <p:grpSpPr>
        <a:xfrm>
          <a:off x="0" y="0"/>
          <a:ext cx="0" cy="0"/>
          <a:chOff x="0" y="0"/>
          <a:chExt cx="0" cy="0"/>
        </a:xfrm>
      </p:grpSpPr>
      <p:sp>
        <p:nvSpPr>
          <p:cNvPr id="506" name="Google Shape;506;p81"/>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app.module.ts</a:t>
            </a:r>
            <a:endParaRPr>
              <a:solidFill>
                <a:srgbClr val="FFFFFF"/>
              </a:solidFill>
              <a:latin typeface="Montserrat"/>
              <a:ea typeface="Montserrat"/>
              <a:cs typeface="Montserrat"/>
              <a:sym typeface="Montserrat"/>
            </a:endParaRPr>
          </a:p>
        </p:txBody>
      </p:sp>
      <p:sp>
        <p:nvSpPr>
          <p:cNvPr id="507" name="Google Shape;507;p81"/>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569CD6"/>
                </a:solidFill>
                <a:latin typeface="Montserrat"/>
                <a:ea typeface="Montserrat"/>
                <a:cs typeface="Montserrat"/>
                <a:sym typeface="Montserrat"/>
              </a:rPr>
              <a:t>import</a:t>
            </a:r>
            <a:r>
              <a:rPr lang="en-GB">
                <a:solidFill>
                  <a:srgbClr val="D4D4D4"/>
                </a:solidFill>
                <a:latin typeface="Montserrat"/>
                <a:ea typeface="Montserrat"/>
                <a:cs typeface="Montserrat"/>
                <a:sym typeface="Montserrat"/>
              </a:rPr>
              <a:t> { NgModule, </a:t>
            </a:r>
            <a:r>
              <a:rPr lang="en-GB" b="1">
                <a:solidFill>
                  <a:srgbClr val="D4D4D4"/>
                </a:solidFill>
                <a:latin typeface="Montserrat"/>
                <a:ea typeface="Montserrat"/>
                <a:cs typeface="Montserrat"/>
                <a:sym typeface="Montserrat"/>
              </a:rPr>
              <a:t>Injector</a:t>
            </a:r>
            <a:r>
              <a:rPr lang="en-GB">
                <a:solidFill>
                  <a:srgbClr val="D4D4D4"/>
                </a:solidFill>
                <a:latin typeface="Montserrat"/>
                <a:ea typeface="Montserrat"/>
                <a:cs typeface="Montserrat"/>
                <a:sym typeface="Montserrat"/>
              </a:rPr>
              <a:t> } </a:t>
            </a:r>
            <a:r>
              <a:rPr lang="en-GB">
                <a:solidFill>
                  <a:srgbClr val="569CD6"/>
                </a:solidFill>
                <a:latin typeface="Montserrat"/>
                <a:ea typeface="Montserrat"/>
                <a:cs typeface="Montserrat"/>
                <a:sym typeface="Montserrat"/>
              </a:rPr>
              <a:t>from</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'@angular/core'</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569CD6"/>
                </a:solidFill>
                <a:latin typeface="Montserrat"/>
                <a:ea typeface="Montserrat"/>
                <a:cs typeface="Montserrat"/>
                <a:sym typeface="Montserrat"/>
              </a:rPr>
              <a:t>import</a:t>
            </a:r>
            <a:r>
              <a:rPr lang="en-GB">
                <a:solidFill>
                  <a:srgbClr val="D4D4D4"/>
                </a:solidFill>
                <a:latin typeface="Montserrat"/>
                <a:ea typeface="Montserrat"/>
                <a:cs typeface="Montserrat"/>
                <a:sym typeface="Montserrat"/>
              </a:rPr>
              <a:t> { </a:t>
            </a:r>
            <a:r>
              <a:rPr lang="en-GB" b="1">
                <a:solidFill>
                  <a:srgbClr val="D4D4D4"/>
                </a:solidFill>
                <a:latin typeface="Montserrat"/>
                <a:ea typeface="Montserrat"/>
                <a:cs typeface="Montserrat"/>
                <a:sym typeface="Montserrat"/>
              </a:rPr>
              <a:t>createCustomElement</a:t>
            </a:r>
            <a:r>
              <a:rPr lang="en-GB">
                <a:solidFill>
                  <a:srgbClr val="D4D4D4"/>
                </a:solidFill>
                <a:latin typeface="Montserrat"/>
                <a:ea typeface="Montserrat"/>
                <a:cs typeface="Montserrat"/>
                <a:sym typeface="Montserrat"/>
              </a:rPr>
              <a:t> } </a:t>
            </a:r>
            <a:r>
              <a:rPr lang="en-GB">
                <a:solidFill>
                  <a:srgbClr val="569CD6"/>
                </a:solidFill>
                <a:latin typeface="Montserrat"/>
                <a:ea typeface="Montserrat"/>
                <a:cs typeface="Montserrat"/>
                <a:sym typeface="Montserrat"/>
              </a:rPr>
              <a:t>from</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'@angular/elements'</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@NgModule({</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declarations: [ CardComponent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imports: [ BrowserModule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a:solidFill>
                  <a:srgbClr val="D4D4D4"/>
                </a:solidFill>
                <a:latin typeface="Montserrat"/>
                <a:ea typeface="Montserrat"/>
                <a:cs typeface="Montserrat"/>
                <a:sym typeface="Montserrat"/>
              </a:rPr>
              <a:t>    entryComponents: [ CardComponent ],</a:t>
            </a:r>
            <a:endParaRPr sz="1600" b="1">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a:solidFill>
                <a:srgbClr val="D7BA7D"/>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47C7D91B-ABCE-4E9D-BEAA-48D9F3125E0A}"/>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82"/>
          <p:cNvPicPr preferRelativeResize="0"/>
          <p:nvPr/>
        </p:nvPicPr>
        <p:blipFill rotWithShape="1">
          <a:blip r:embed="rId3">
            <a:alphaModFix/>
          </a:blip>
          <a:srcRect t="8499" b="5994"/>
          <a:stretch/>
        </p:blipFill>
        <p:spPr>
          <a:xfrm>
            <a:off x="-47150" y="-34500"/>
            <a:ext cx="9200999" cy="5212501"/>
          </a:xfrm>
          <a:prstGeom prst="rect">
            <a:avLst/>
          </a:prstGeom>
          <a:noFill/>
          <a:ln>
            <a:noFill/>
          </a:ln>
        </p:spPr>
      </p:pic>
      <p:sp>
        <p:nvSpPr>
          <p:cNvPr id="513" name="Google Shape;513;p82"/>
          <p:cNvSpPr/>
          <p:nvPr/>
        </p:nvSpPr>
        <p:spPr>
          <a:xfrm>
            <a:off x="-57150" y="-34500"/>
            <a:ext cx="9201000" cy="5212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2"/>
          <p:cNvSpPr txBox="1">
            <a:spLocks noGrp="1"/>
          </p:cNvSpPr>
          <p:nvPr>
            <p:ph type="ctrTitle" idx="4294967295"/>
          </p:nvPr>
        </p:nvSpPr>
        <p:spPr>
          <a:xfrm>
            <a:off x="340750" y="4339400"/>
            <a:ext cx="8520600" cy="8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a:latin typeface="Montserrat"/>
                <a:ea typeface="Montserrat"/>
                <a:cs typeface="Montserrat"/>
                <a:sym typeface="Montserrat"/>
              </a:rPr>
              <a:t>Look back...</a:t>
            </a:r>
            <a:endParaRPr sz="5200" b="1">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18"/>
        <p:cNvGrpSpPr/>
        <p:nvPr/>
      </p:nvGrpSpPr>
      <p:grpSpPr>
        <a:xfrm>
          <a:off x="0" y="0"/>
          <a:ext cx="0" cy="0"/>
          <a:chOff x="0" y="0"/>
          <a:chExt cx="0" cy="0"/>
        </a:xfrm>
      </p:grpSpPr>
      <p:sp>
        <p:nvSpPr>
          <p:cNvPr id="519" name="Google Shape;519;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Web component (Native)</a:t>
            </a:r>
            <a:endParaRPr>
              <a:solidFill>
                <a:srgbClr val="FFFFFF"/>
              </a:solidFill>
              <a:latin typeface="Montserrat"/>
              <a:ea typeface="Montserrat"/>
              <a:cs typeface="Montserrat"/>
              <a:sym typeface="Montserrat"/>
            </a:endParaRPr>
          </a:p>
        </p:txBody>
      </p:sp>
      <p:sp>
        <p:nvSpPr>
          <p:cNvPr id="520" name="Google Shape;520;p83"/>
          <p:cNvSpPr txBox="1"/>
          <p:nvPr/>
        </p:nvSpPr>
        <p:spPr>
          <a:xfrm>
            <a:off x="753525" y="1091375"/>
            <a:ext cx="7745400" cy="4031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rgbClr val="569CD6"/>
                </a:solidFill>
                <a:latin typeface="Montserrat"/>
                <a:ea typeface="Montserrat"/>
                <a:cs typeface="Montserrat"/>
                <a:sym typeface="Montserrat"/>
              </a:rPr>
              <a:t>class</a:t>
            </a:r>
            <a:r>
              <a:rPr lang="en-GB" sz="1600">
                <a:solidFill>
                  <a:schemeClr val="lt1"/>
                </a:solidFill>
                <a:latin typeface="Montserrat"/>
                <a:ea typeface="Montserrat"/>
                <a:cs typeface="Montserrat"/>
                <a:sym typeface="Montserrat"/>
              </a:rPr>
              <a:t> BBRedStrawberryElement </a:t>
            </a:r>
            <a:r>
              <a:rPr lang="en-GB" sz="1600">
                <a:solidFill>
                  <a:srgbClr val="569CD6"/>
                </a:solidFill>
                <a:latin typeface="Montserrat"/>
                <a:ea typeface="Montserrat"/>
                <a:cs typeface="Montserrat"/>
                <a:sym typeface="Montserrat"/>
              </a:rPr>
              <a:t>extends</a:t>
            </a:r>
            <a:r>
              <a:rPr lang="en-GB" sz="1600">
                <a:solidFill>
                  <a:schemeClr val="lt1"/>
                </a:solidFill>
                <a:latin typeface="Montserrat"/>
                <a:ea typeface="Montserrat"/>
                <a:cs typeface="Montserrat"/>
                <a:sym typeface="Montserrat"/>
              </a:rPr>
              <a:t> HTMLElement {</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constructor()</a:t>
            </a:r>
            <a:r>
              <a:rPr lang="en-GB" sz="1600">
                <a:solidFill>
                  <a:schemeClr val="lt1"/>
                </a:solidFill>
                <a:latin typeface="Montserrat"/>
                <a:ea typeface="Montserrat"/>
                <a:cs typeface="Montserrat"/>
                <a:sym typeface="Montserrat"/>
              </a:rPr>
              <a:t> {</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super();</a:t>
            </a:r>
            <a:endParaRPr sz="1600">
              <a:solidFill>
                <a:srgbClr val="569CD6"/>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const template = document.createElement("template");</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a:solidFill>
                  <a:srgbClr val="FFFFFF"/>
                </a:solidFill>
                <a:latin typeface="Montserrat"/>
                <a:ea typeface="Montserrat"/>
                <a:cs typeface="Montserrat"/>
                <a:sym typeface="Montserrat"/>
              </a:rPr>
              <a:t>.</a:t>
            </a:r>
            <a:r>
              <a:rPr lang="en-GB" sz="1600" b="1">
                <a:solidFill>
                  <a:srgbClr val="FFFFFF"/>
                </a:solidFill>
                <a:latin typeface="Montserrat"/>
                <a:ea typeface="Montserrat"/>
                <a:cs typeface="Montserrat"/>
                <a:sym typeface="Montserrat"/>
              </a:rPr>
              <a:t>attachShadow</a:t>
            </a:r>
            <a:r>
              <a:rPr lang="en-GB" sz="1600">
                <a:solidFill>
                  <a:srgbClr val="FFFFFF"/>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"mode"</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"open"</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b="1">
                <a:solidFill>
                  <a:srgbClr val="FFFFFF"/>
                </a:solidFill>
                <a:latin typeface="Montserrat"/>
                <a:ea typeface="Montserrat"/>
                <a:cs typeface="Montserrat"/>
                <a:sym typeface="Montserrat"/>
              </a:rPr>
              <a:t>.shadowRoot.appendChild</a:t>
            </a:r>
            <a:r>
              <a:rPr lang="en-GB" sz="1600">
                <a:solidFill>
                  <a:srgbClr val="FFFFFF"/>
                </a:solidFill>
                <a:latin typeface="Montserrat"/>
                <a:ea typeface="Montserrat"/>
                <a:cs typeface="Montserrat"/>
                <a:sym typeface="Montserrat"/>
              </a:rPr>
              <a:t>(template.content.cloneNode(</a:t>
            </a:r>
            <a:r>
              <a:rPr lang="en-GB" sz="1600">
                <a:solidFill>
                  <a:srgbClr val="569CD6"/>
                </a:solidFill>
                <a:latin typeface="Montserrat"/>
                <a:ea typeface="Montserrat"/>
                <a:cs typeface="Montserrat"/>
                <a:sym typeface="Montserrat"/>
              </a:rPr>
              <a:t>true</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chemeClr val="lt1"/>
                </a:solidFill>
                <a:latin typeface="Montserrat"/>
                <a:ea typeface="Montserrat"/>
                <a:cs typeface="Montserrat"/>
                <a:sym typeface="Montserrat"/>
              </a:rPr>
              <a:t>customElements.define(</a:t>
            </a:r>
            <a:r>
              <a:rPr lang="en-GB" sz="1600">
                <a:solidFill>
                  <a:srgbClr val="CE9178"/>
                </a:solidFill>
                <a:latin typeface="Montserrat"/>
                <a:ea typeface="Montserrat"/>
                <a:cs typeface="Montserrat"/>
                <a:sym typeface="Montserrat"/>
              </a:rPr>
              <a:t>"bb-red-strawberry"</a:t>
            </a:r>
            <a:r>
              <a:rPr lang="en-GB" sz="1600">
                <a:solidFill>
                  <a:srgbClr val="DCDCDC"/>
                </a:solidFill>
                <a:latin typeface="Montserrat"/>
                <a:ea typeface="Montserrat"/>
                <a:cs typeface="Montserrat"/>
                <a:sym typeface="Montserrat"/>
              </a:rPr>
              <a:t>,</a:t>
            </a:r>
            <a:r>
              <a:rPr lang="en-GB" sz="1600">
                <a:solidFill>
                  <a:srgbClr val="434343"/>
                </a:solidFill>
                <a:latin typeface="Montserrat"/>
                <a:ea typeface="Montserrat"/>
                <a:cs typeface="Montserrat"/>
                <a:sym typeface="Montserrat"/>
              </a:rPr>
              <a:t> </a:t>
            </a:r>
            <a:r>
              <a:rPr lang="en-GB" sz="1600">
                <a:solidFill>
                  <a:schemeClr val="lt1"/>
                </a:solidFill>
                <a:latin typeface="Montserrat"/>
                <a:ea typeface="Montserrat"/>
                <a:cs typeface="Montserrat"/>
                <a:sym typeface="Montserrat"/>
              </a:rPr>
              <a:t>BBRedStrawberryElement);</a:t>
            </a:r>
            <a:endParaRPr sz="1600">
              <a:solidFill>
                <a:srgbClr val="FFFFFF"/>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24"/>
        <p:cNvGrpSpPr/>
        <p:nvPr/>
      </p:nvGrpSpPr>
      <p:grpSpPr>
        <a:xfrm>
          <a:off x="0" y="0"/>
          <a:ext cx="0" cy="0"/>
          <a:chOff x="0" y="0"/>
          <a:chExt cx="0" cy="0"/>
        </a:xfrm>
      </p:grpSpPr>
      <p:sp>
        <p:nvSpPr>
          <p:cNvPr id="525" name="Google Shape;525;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Web component (Native)</a:t>
            </a:r>
            <a:endParaRPr>
              <a:solidFill>
                <a:srgbClr val="FFFFFF"/>
              </a:solidFill>
              <a:latin typeface="Montserrat"/>
              <a:ea typeface="Montserrat"/>
              <a:cs typeface="Montserrat"/>
              <a:sym typeface="Montserrat"/>
            </a:endParaRPr>
          </a:p>
        </p:txBody>
      </p:sp>
      <p:sp>
        <p:nvSpPr>
          <p:cNvPr id="526" name="Google Shape;526;p84"/>
          <p:cNvSpPr txBox="1"/>
          <p:nvPr/>
        </p:nvSpPr>
        <p:spPr>
          <a:xfrm>
            <a:off x="753525" y="1091375"/>
            <a:ext cx="7745400" cy="4031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class BBRedStrawberryElement extends HTMLElement {</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constructor() {</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super();</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const template = document.createElement("template");</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this.attachShadow({ "mode": "open" });</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this.shadowRoot.appendChild(template.content.cloneNode(true));</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chemeClr val="dk2"/>
                </a:solidFill>
                <a:latin typeface="Montserrat"/>
                <a:ea typeface="Montserrat"/>
                <a:cs typeface="Montserrat"/>
                <a:sym typeface="Montserrat"/>
              </a:rPr>
              <a:t> }</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608B4E"/>
                </a:solidFill>
                <a:latin typeface="Montserrat"/>
                <a:ea typeface="Montserrat"/>
                <a:cs typeface="Montserrat"/>
                <a:sym typeface="Montserrat"/>
              </a:rPr>
              <a:t>// Define custom element</a:t>
            </a: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chemeClr val="lt1"/>
                </a:solidFill>
                <a:latin typeface="Montserrat"/>
                <a:ea typeface="Montserrat"/>
                <a:cs typeface="Montserrat"/>
                <a:sym typeface="Montserrat"/>
              </a:rPr>
              <a:t>customElements.define(</a:t>
            </a:r>
            <a:r>
              <a:rPr lang="en-GB" sz="1600">
                <a:solidFill>
                  <a:srgbClr val="CE9178"/>
                </a:solidFill>
                <a:latin typeface="Montserrat"/>
                <a:ea typeface="Montserrat"/>
                <a:cs typeface="Montserrat"/>
                <a:sym typeface="Montserrat"/>
              </a:rPr>
              <a:t>"bb-red-strawberry"</a:t>
            </a:r>
            <a:r>
              <a:rPr lang="en-GB" sz="1600">
                <a:solidFill>
                  <a:srgbClr val="DCDCDC"/>
                </a:solidFill>
                <a:latin typeface="Montserrat"/>
                <a:ea typeface="Montserrat"/>
                <a:cs typeface="Montserrat"/>
                <a:sym typeface="Montserrat"/>
              </a:rPr>
              <a:t>,</a:t>
            </a:r>
            <a:r>
              <a:rPr lang="en-GB" sz="1600">
                <a:solidFill>
                  <a:srgbClr val="434343"/>
                </a:solidFill>
                <a:latin typeface="Montserrat"/>
                <a:ea typeface="Montserrat"/>
                <a:cs typeface="Montserrat"/>
                <a:sym typeface="Montserrat"/>
              </a:rPr>
              <a:t> </a:t>
            </a:r>
            <a:r>
              <a:rPr lang="en-GB" sz="1600">
                <a:solidFill>
                  <a:schemeClr val="lt1"/>
                </a:solidFill>
                <a:latin typeface="Montserrat"/>
                <a:ea typeface="Montserrat"/>
                <a:cs typeface="Montserrat"/>
                <a:sym typeface="Montserrat"/>
              </a:rPr>
              <a:t>BBRedStrawberryElement);</a:t>
            </a:r>
            <a:endParaRPr sz="16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1169800" y="152393"/>
            <a:ext cx="6804403" cy="4838682"/>
          </a:xfrm>
          <a:prstGeom prst="rect">
            <a:avLst/>
          </a:prstGeom>
          <a:noFill/>
          <a:ln>
            <a:noFill/>
          </a:ln>
        </p:spPr>
      </p:pic>
      <p:sp>
        <p:nvSpPr>
          <p:cNvPr id="3" name="Google Shape;56;p13">
            <a:extLst>
              <a:ext uri="{FF2B5EF4-FFF2-40B4-BE49-F238E27FC236}">
                <a16:creationId xmlns:a16="http://schemas.microsoft.com/office/drawing/2014/main" id="{265DF556-B4EB-40C2-8324-080FB017552C}"/>
              </a:ext>
            </a:extLst>
          </p:cNvPr>
          <p:cNvSpPr txBox="1"/>
          <p:nvPr/>
        </p:nvSpPr>
        <p:spPr>
          <a:xfrm>
            <a:off x="-478"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0"/>
        <p:cNvGrpSpPr/>
        <p:nvPr/>
      </p:nvGrpSpPr>
      <p:grpSpPr>
        <a:xfrm>
          <a:off x="0" y="0"/>
          <a:ext cx="0" cy="0"/>
          <a:chOff x="0" y="0"/>
          <a:chExt cx="0" cy="0"/>
        </a:xfrm>
      </p:grpSpPr>
      <p:sp>
        <p:nvSpPr>
          <p:cNvPr id="531" name="Google Shape;531;p85"/>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app.module.ts</a:t>
            </a:r>
            <a:endParaRPr>
              <a:solidFill>
                <a:srgbClr val="FFFFFF"/>
              </a:solidFill>
              <a:latin typeface="Montserrat"/>
              <a:ea typeface="Montserrat"/>
              <a:cs typeface="Montserrat"/>
              <a:sym typeface="Montserrat"/>
            </a:endParaRPr>
          </a:p>
        </p:txBody>
      </p:sp>
      <p:sp>
        <p:nvSpPr>
          <p:cNvPr id="532" name="Google Shape;532;p85"/>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a:t>
            </a:r>
            <a:r>
              <a:rPr lang="en-GB" sz="1200" dirty="0" err="1">
                <a:solidFill>
                  <a:srgbClr val="D4D4D4"/>
                </a:solidFill>
                <a:latin typeface="Montserrat"/>
                <a:ea typeface="Montserrat"/>
                <a:cs typeface="Montserrat"/>
                <a:sym typeface="Montserrat"/>
              </a:rPr>
              <a:t>NgModule</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declarations: [</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imports: [</a:t>
            </a:r>
            <a:r>
              <a:rPr lang="en-GB" sz="1200" dirty="0" err="1">
                <a:solidFill>
                  <a:srgbClr val="D4D4D4"/>
                </a:solidFill>
                <a:latin typeface="Montserrat"/>
                <a:ea typeface="Montserrat"/>
                <a:cs typeface="Montserrat"/>
                <a:sym typeface="Montserrat"/>
              </a:rPr>
              <a:t>BrowserModule</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entryComponents</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569CD6"/>
                </a:solidFill>
                <a:latin typeface="Montserrat"/>
                <a:ea typeface="Montserrat"/>
                <a:cs typeface="Montserrat"/>
                <a:sym typeface="Montserrat"/>
              </a:rPr>
              <a:t>export</a:t>
            </a:r>
            <a:r>
              <a:rPr lang="en-GB" b="1" dirty="0">
                <a:solidFill>
                  <a:srgbClr val="D4D4D4"/>
                </a:solidFill>
                <a:latin typeface="Montserrat"/>
                <a:ea typeface="Montserrat"/>
                <a:cs typeface="Montserrat"/>
                <a:sym typeface="Montserrat"/>
              </a:rPr>
              <a:t> </a:t>
            </a:r>
            <a:r>
              <a:rPr lang="en-GB" b="1" dirty="0">
                <a:solidFill>
                  <a:srgbClr val="569CD6"/>
                </a:solidFill>
                <a:latin typeface="Montserrat"/>
                <a:ea typeface="Montserrat"/>
                <a:cs typeface="Montserrat"/>
                <a:sym typeface="Montserrat"/>
              </a:rPr>
              <a:t>class</a:t>
            </a:r>
            <a:r>
              <a:rPr lang="en-GB" b="1" dirty="0">
                <a:solidFill>
                  <a:srgbClr val="D4D4D4"/>
                </a:solidFill>
                <a:latin typeface="Montserrat"/>
                <a:ea typeface="Montserrat"/>
                <a:cs typeface="Montserrat"/>
                <a:sym typeface="Montserrat"/>
              </a:rPr>
              <a:t> </a:t>
            </a:r>
            <a:r>
              <a:rPr lang="en-GB" b="1" dirty="0" err="1">
                <a:solidFill>
                  <a:srgbClr val="D4D4D4"/>
                </a:solidFill>
                <a:latin typeface="Montserrat"/>
                <a:ea typeface="Montserrat"/>
                <a:cs typeface="Montserrat"/>
                <a:sym typeface="Montserrat"/>
              </a:rPr>
              <a:t>AppModule</a:t>
            </a:r>
            <a:r>
              <a:rPr lang="en-GB" b="1" dirty="0">
                <a:solidFill>
                  <a:srgbClr val="D4D4D4"/>
                </a:solidFill>
                <a:latin typeface="Montserrat"/>
                <a:ea typeface="Montserrat"/>
                <a:cs typeface="Montserrat"/>
                <a:sym typeface="Montserrat"/>
              </a:rPr>
              <a:t> {</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D4D4D4"/>
                </a:solidFill>
                <a:latin typeface="Montserrat"/>
                <a:ea typeface="Montserrat"/>
                <a:cs typeface="Montserrat"/>
                <a:sym typeface="Montserrat"/>
              </a:rPr>
              <a:t>  </a:t>
            </a:r>
            <a:r>
              <a:rPr lang="en-GB" b="1" dirty="0">
                <a:solidFill>
                  <a:srgbClr val="569CD6"/>
                </a:solidFill>
                <a:latin typeface="Montserrat"/>
                <a:ea typeface="Montserrat"/>
                <a:cs typeface="Montserrat"/>
                <a:sym typeface="Montserrat"/>
              </a:rPr>
              <a:t>constructor</a:t>
            </a:r>
            <a:r>
              <a:rPr lang="en-GB" b="1" dirty="0">
                <a:solidFill>
                  <a:srgbClr val="D4D4D4"/>
                </a:solidFill>
                <a:latin typeface="Montserrat"/>
                <a:ea typeface="Montserrat"/>
                <a:cs typeface="Montserrat"/>
                <a:sym typeface="Montserrat"/>
              </a:rPr>
              <a:t>(</a:t>
            </a:r>
            <a:r>
              <a:rPr lang="en-GB" b="1" dirty="0">
                <a:solidFill>
                  <a:srgbClr val="569CD6"/>
                </a:solidFill>
                <a:latin typeface="Montserrat"/>
                <a:ea typeface="Montserrat"/>
                <a:cs typeface="Montserrat"/>
                <a:sym typeface="Montserrat"/>
              </a:rPr>
              <a:t>private</a:t>
            </a:r>
            <a:r>
              <a:rPr lang="en-GB" b="1" dirty="0">
                <a:solidFill>
                  <a:srgbClr val="D4D4D4"/>
                </a:solidFill>
                <a:latin typeface="Montserrat"/>
                <a:ea typeface="Montserrat"/>
                <a:cs typeface="Montserrat"/>
                <a:sym typeface="Montserrat"/>
              </a:rPr>
              <a:t> injector: Injector) {</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D4D4D4"/>
                </a:solidFill>
                <a:latin typeface="Montserrat"/>
                <a:ea typeface="Montserrat"/>
                <a:cs typeface="Montserrat"/>
                <a:sym typeface="Montserrat"/>
              </a:rPr>
              <a:t>     </a:t>
            </a:r>
            <a:r>
              <a:rPr lang="en-GB" b="1" dirty="0" err="1">
                <a:solidFill>
                  <a:srgbClr val="569CD6"/>
                </a:solidFill>
                <a:latin typeface="Montserrat"/>
                <a:ea typeface="Montserrat"/>
                <a:cs typeface="Montserrat"/>
                <a:sym typeface="Montserrat"/>
              </a:rPr>
              <a:t>const</a:t>
            </a:r>
            <a:r>
              <a:rPr lang="en-GB" b="1" dirty="0">
                <a:solidFill>
                  <a:srgbClr val="D4D4D4"/>
                </a:solidFill>
                <a:latin typeface="Montserrat"/>
                <a:ea typeface="Montserrat"/>
                <a:cs typeface="Montserrat"/>
                <a:sym typeface="Montserrat"/>
              </a:rPr>
              <a:t> </a:t>
            </a:r>
            <a:r>
              <a:rPr lang="en-GB" b="1" dirty="0" err="1">
                <a:solidFill>
                  <a:srgbClr val="D4D4D4"/>
                </a:solidFill>
                <a:latin typeface="Montserrat"/>
                <a:ea typeface="Montserrat"/>
                <a:cs typeface="Montserrat"/>
                <a:sym typeface="Montserrat"/>
              </a:rPr>
              <a:t>bbCard</a:t>
            </a:r>
            <a:r>
              <a:rPr lang="en-GB" b="1" dirty="0">
                <a:solidFill>
                  <a:srgbClr val="D4D4D4"/>
                </a:solidFill>
                <a:latin typeface="Montserrat"/>
                <a:ea typeface="Montserrat"/>
                <a:cs typeface="Montserrat"/>
                <a:sym typeface="Montserrat"/>
              </a:rPr>
              <a:t> = </a:t>
            </a:r>
            <a:r>
              <a:rPr lang="en-GB" b="1" dirty="0" err="1">
                <a:solidFill>
                  <a:srgbClr val="D4D4D4"/>
                </a:solidFill>
                <a:latin typeface="Montserrat"/>
                <a:ea typeface="Montserrat"/>
                <a:cs typeface="Montserrat"/>
                <a:sym typeface="Montserrat"/>
              </a:rPr>
              <a:t>createCustomElement</a:t>
            </a:r>
            <a:r>
              <a:rPr lang="en-GB" b="1" dirty="0">
                <a:solidFill>
                  <a:srgbClr val="D4D4D4"/>
                </a:solidFill>
                <a:latin typeface="Montserrat"/>
                <a:ea typeface="Montserrat"/>
                <a:cs typeface="Montserrat"/>
                <a:sym typeface="Montserrat"/>
              </a:rPr>
              <a:t>(</a:t>
            </a:r>
            <a:r>
              <a:rPr lang="en-GB" b="1" dirty="0" err="1">
                <a:solidFill>
                  <a:srgbClr val="D4D4D4"/>
                </a:solidFill>
                <a:latin typeface="Montserrat"/>
                <a:ea typeface="Montserrat"/>
                <a:cs typeface="Montserrat"/>
                <a:sym typeface="Montserrat"/>
              </a:rPr>
              <a:t>CardComponent</a:t>
            </a:r>
            <a:r>
              <a:rPr lang="en-GB" b="1" dirty="0">
                <a:solidFill>
                  <a:srgbClr val="D4D4D4"/>
                </a:solidFill>
                <a:latin typeface="Montserrat"/>
                <a:ea typeface="Montserrat"/>
                <a:cs typeface="Montserrat"/>
                <a:sym typeface="Montserrat"/>
              </a:rPr>
              <a:t>, { injector });</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D4D4D4"/>
                </a:solidFill>
                <a:latin typeface="Montserrat"/>
                <a:ea typeface="Montserrat"/>
                <a:cs typeface="Montserrat"/>
                <a:sym typeface="Montserrat"/>
              </a:rPr>
              <a:t>     </a:t>
            </a:r>
            <a:r>
              <a:rPr lang="en-GB" b="1" dirty="0" err="1">
                <a:solidFill>
                  <a:srgbClr val="D4D4D4"/>
                </a:solidFill>
                <a:latin typeface="Montserrat"/>
                <a:ea typeface="Montserrat"/>
                <a:cs typeface="Montserrat"/>
                <a:sym typeface="Montserrat"/>
              </a:rPr>
              <a:t>customElements.define</a:t>
            </a:r>
            <a:r>
              <a:rPr lang="en-GB" b="1" dirty="0">
                <a:solidFill>
                  <a:srgbClr val="D4D4D4"/>
                </a:solidFill>
                <a:latin typeface="Montserrat"/>
                <a:ea typeface="Montserrat"/>
                <a:cs typeface="Montserrat"/>
                <a:sym typeface="Montserrat"/>
              </a:rPr>
              <a:t>(</a:t>
            </a:r>
            <a:r>
              <a:rPr lang="en-GB" b="1" dirty="0">
                <a:solidFill>
                  <a:srgbClr val="CE9178"/>
                </a:solidFill>
                <a:latin typeface="Montserrat"/>
                <a:ea typeface="Montserrat"/>
                <a:cs typeface="Montserrat"/>
                <a:sym typeface="Montserrat"/>
              </a:rPr>
              <a:t>'bb-card'</a:t>
            </a:r>
            <a:r>
              <a:rPr lang="en-GB" b="1" dirty="0">
                <a:solidFill>
                  <a:srgbClr val="D4D4D4"/>
                </a:solidFill>
                <a:latin typeface="Montserrat"/>
                <a:ea typeface="Montserrat"/>
                <a:cs typeface="Montserrat"/>
                <a:sym typeface="Montserrat"/>
              </a:rPr>
              <a:t>, </a:t>
            </a:r>
            <a:r>
              <a:rPr lang="en-GB" b="1" dirty="0" err="1">
                <a:solidFill>
                  <a:srgbClr val="D4D4D4"/>
                </a:solidFill>
                <a:latin typeface="Montserrat"/>
                <a:ea typeface="Montserrat"/>
                <a:cs typeface="Montserrat"/>
                <a:sym typeface="Montserrat"/>
              </a:rPr>
              <a:t>bbCard</a:t>
            </a:r>
            <a:r>
              <a:rPr lang="en-GB" b="1" dirty="0">
                <a:solidFill>
                  <a:srgbClr val="D4D4D4"/>
                </a:solidFill>
                <a:latin typeface="Montserrat"/>
                <a:ea typeface="Montserrat"/>
                <a:cs typeface="Montserrat"/>
                <a:sym typeface="Montserrat"/>
              </a:rPr>
              <a:t>);</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D4D4D4"/>
                </a:solidFill>
                <a:latin typeface="Montserrat"/>
                <a:ea typeface="Montserrat"/>
                <a:cs typeface="Montserrat"/>
                <a:sym typeface="Montserrat"/>
              </a:rPr>
              <a:t> }</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dirty="0">
              <a:solidFill>
                <a:srgbClr val="D7BA7D"/>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15A12E12-995F-4737-AA1A-6691BCC08B15}"/>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app.module.ts</a:t>
            </a:r>
            <a:endParaRPr>
              <a:solidFill>
                <a:srgbClr val="FFFFFF"/>
              </a:solidFill>
              <a:latin typeface="Montserrat"/>
              <a:ea typeface="Montserrat"/>
              <a:cs typeface="Montserrat"/>
              <a:sym typeface="Montserrat"/>
            </a:endParaRPr>
          </a:p>
        </p:txBody>
      </p:sp>
      <p:sp>
        <p:nvSpPr>
          <p:cNvPr id="538" name="Google Shape;538;p86"/>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lvl="0">
              <a:lnSpc>
                <a:spcPct val="150000"/>
              </a:lnSpc>
              <a:buClr>
                <a:schemeClr val="dk1"/>
              </a:buClr>
              <a:buSzPts val="1100"/>
            </a:pPr>
            <a:r>
              <a:rPr lang="en-GB" sz="1200" dirty="0">
                <a:solidFill>
                  <a:srgbClr val="D4D4D4"/>
                </a:solidFill>
                <a:latin typeface="Montserrat"/>
                <a:ea typeface="Montserrat"/>
                <a:cs typeface="Montserrat"/>
                <a:sym typeface="Montserrat"/>
              </a:rPr>
              <a:t>@</a:t>
            </a:r>
            <a:r>
              <a:rPr lang="en-GB" sz="1200" dirty="0" err="1">
                <a:solidFill>
                  <a:srgbClr val="D4D4D4"/>
                </a:solidFill>
                <a:latin typeface="Montserrat"/>
                <a:ea typeface="Montserrat"/>
                <a:cs typeface="Montserrat"/>
                <a:sym typeface="Montserrat"/>
              </a:rPr>
              <a:t>NgModule</a:t>
            </a:r>
            <a:r>
              <a:rPr lang="en-GB" sz="1200" dirty="0">
                <a:solidFill>
                  <a:srgbClr val="D4D4D4"/>
                </a:solidFill>
                <a:latin typeface="Montserrat"/>
                <a:ea typeface="Montserrat"/>
                <a:cs typeface="Montserrat"/>
                <a:sym typeface="Montserrat"/>
              </a:rPr>
              <a:t>({</a:t>
            </a:r>
          </a:p>
          <a:p>
            <a:pPr lvl="0">
              <a:lnSpc>
                <a:spcPct val="150000"/>
              </a:lnSpc>
              <a:buClr>
                <a:schemeClr val="dk1"/>
              </a:buClr>
              <a:buSzPts val="1100"/>
            </a:pPr>
            <a:r>
              <a:rPr lang="en-GB" sz="1200" dirty="0">
                <a:solidFill>
                  <a:srgbClr val="D4D4D4"/>
                </a:solidFill>
                <a:latin typeface="Montserrat"/>
                <a:ea typeface="Montserrat"/>
                <a:cs typeface="Montserrat"/>
                <a:sym typeface="Montserrat"/>
              </a:rPr>
              <a:t>    declarations: [</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a:t>
            </a:r>
          </a:p>
          <a:p>
            <a:pPr lvl="0">
              <a:lnSpc>
                <a:spcPct val="150000"/>
              </a:lnSpc>
              <a:buClr>
                <a:schemeClr val="dk1"/>
              </a:buClr>
              <a:buSzPts val="1100"/>
            </a:pPr>
            <a:r>
              <a:rPr lang="en-GB" sz="1200" dirty="0">
                <a:solidFill>
                  <a:srgbClr val="D4D4D4"/>
                </a:solidFill>
                <a:latin typeface="Montserrat"/>
                <a:ea typeface="Montserrat"/>
                <a:cs typeface="Montserrat"/>
                <a:sym typeface="Montserrat"/>
              </a:rPr>
              <a:t>    imports: [</a:t>
            </a:r>
            <a:r>
              <a:rPr lang="en-GB" sz="1200" dirty="0" err="1">
                <a:solidFill>
                  <a:srgbClr val="D4D4D4"/>
                </a:solidFill>
                <a:latin typeface="Montserrat"/>
                <a:ea typeface="Montserrat"/>
                <a:cs typeface="Montserrat"/>
                <a:sym typeface="Montserrat"/>
              </a:rPr>
              <a:t>BrowserModule</a:t>
            </a:r>
            <a:r>
              <a:rPr lang="en-GB" sz="1200" dirty="0">
                <a:solidFill>
                  <a:srgbClr val="D4D4D4"/>
                </a:solidFill>
                <a:latin typeface="Montserrat"/>
                <a:ea typeface="Montserrat"/>
                <a:cs typeface="Montserrat"/>
                <a:sym typeface="Montserrat"/>
              </a:rPr>
              <a:t>],</a:t>
            </a:r>
          </a:p>
          <a:p>
            <a:pPr lvl="0">
              <a:lnSpc>
                <a:spcPct val="150000"/>
              </a:lnSpc>
              <a:buClr>
                <a:schemeClr val="dk1"/>
              </a:buClr>
              <a:buSzPts val="1100"/>
            </a:pP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entryComponents</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a:t>
            </a:r>
          </a:p>
          <a:p>
            <a:pPr lvl="0">
              <a:lnSpc>
                <a:spcPct val="150000"/>
              </a:lnSpc>
            </a:pPr>
            <a:r>
              <a:rPr lang="en-GB" sz="1200" dirty="0">
                <a:solidFill>
                  <a:srgbClr val="D4D4D4"/>
                </a:solidFill>
                <a:latin typeface="Montserrat"/>
                <a:ea typeface="Montserrat"/>
                <a:cs typeface="Montserrat"/>
                <a:sym typeface="Montserrat"/>
              </a:rPr>
              <a:t>})</a:t>
            </a: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569CD6"/>
                </a:solidFill>
                <a:latin typeface="Montserrat"/>
                <a:ea typeface="Montserrat"/>
                <a:cs typeface="Montserrat"/>
                <a:sym typeface="Montserrat"/>
              </a:rPr>
              <a:t>export</a:t>
            </a: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AppModule</a:t>
            </a: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constructor</a:t>
            </a:r>
            <a:r>
              <a:rPr lang="en-GB" sz="1200" dirty="0">
                <a:solidFill>
                  <a:srgbClr val="D4D4D4"/>
                </a:solidFill>
                <a:latin typeface="Montserrat"/>
                <a:ea typeface="Montserrat"/>
                <a:cs typeface="Montserrat"/>
                <a:sym typeface="Montserrat"/>
              </a:rPr>
              <a:t>(</a:t>
            </a:r>
            <a:r>
              <a:rPr lang="en-GB" sz="1200" dirty="0">
                <a:solidFill>
                  <a:srgbClr val="569CD6"/>
                </a:solidFill>
                <a:latin typeface="Montserrat"/>
                <a:ea typeface="Montserrat"/>
                <a:cs typeface="Montserrat"/>
                <a:sym typeface="Montserrat"/>
              </a:rPr>
              <a:t>private</a:t>
            </a:r>
            <a:r>
              <a:rPr lang="en-GB" sz="1200" dirty="0">
                <a:solidFill>
                  <a:srgbClr val="D4D4D4"/>
                </a:solidFill>
                <a:latin typeface="Montserrat"/>
                <a:ea typeface="Montserrat"/>
                <a:cs typeface="Montserrat"/>
                <a:sym typeface="Montserrat"/>
              </a:rPr>
              <a:t> injector: Injector)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569CD6"/>
                </a:solidFill>
                <a:latin typeface="Montserrat"/>
                <a:ea typeface="Montserrat"/>
                <a:cs typeface="Montserrat"/>
                <a:sym typeface="Montserrat"/>
              </a:rPr>
              <a:t>const</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bbCard</a:t>
            </a:r>
            <a:r>
              <a:rPr lang="en-GB" sz="1200" dirty="0">
                <a:solidFill>
                  <a:srgbClr val="D4D4D4"/>
                </a:solidFill>
                <a:latin typeface="Montserrat"/>
                <a:ea typeface="Montserrat"/>
                <a:cs typeface="Montserrat"/>
                <a:sym typeface="Montserrat"/>
              </a:rPr>
              <a:t> = </a:t>
            </a:r>
            <a:r>
              <a:rPr lang="en-GB" sz="1200" dirty="0" err="1">
                <a:solidFill>
                  <a:srgbClr val="D4D4D4"/>
                </a:solidFill>
                <a:latin typeface="Montserrat"/>
                <a:ea typeface="Montserrat"/>
                <a:cs typeface="Montserrat"/>
                <a:sym typeface="Montserrat"/>
              </a:rPr>
              <a:t>createCustomElement</a:t>
            </a:r>
            <a:r>
              <a:rPr lang="en-GB" sz="1200" dirty="0">
                <a:solidFill>
                  <a:srgbClr val="D4D4D4"/>
                </a:solidFill>
                <a:latin typeface="Montserrat"/>
                <a:ea typeface="Montserrat"/>
                <a:cs typeface="Montserrat"/>
                <a:sym typeface="Montserrat"/>
              </a:rPr>
              <a:t>(</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 { injector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customElements.define</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'bb-card'</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bbCard</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dirty="0">
                <a:solidFill>
                  <a:srgbClr val="D4D4D4"/>
                </a:solidFill>
                <a:latin typeface="Montserrat"/>
                <a:ea typeface="Montserrat"/>
                <a:cs typeface="Montserrat"/>
                <a:sym typeface="Montserrat"/>
              </a:rPr>
              <a:t> </a:t>
            </a:r>
            <a:r>
              <a:rPr lang="en-GB" sz="1600" b="1" dirty="0" err="1">
                <a:solidFill>
                  <a:srgbClr val="D4D4D4"/>
                </a:solidFill>
                <a:latin typeface="Montserrat"/>
                <a:ea typeface="Montserrat"/>
                <a:cs typeface="Montserrat"/>
                <a:sym typeface="Montserrat"/>
              </a:rPr>
              <a:t>ngDoBootstrap</a:t>
            </a:r>
            <a:r>
              <a:rPr lang="en-GB" sz="1600" b="1" dirty="0">
                <a:solidFill>
                  <a:srgbClr val="D4D4D4"/>
                </a:solidFill>
                <a:latin typeface="Montserrat"/>
                <a:ea typeface="Montserrat"/>
                <a:cs typeface="Montserrat"/>
                <a:sym typeface="Montserrat"/>
              </a:rPr>
              <a:t>() {}</a:t>
            </a:r>
            <a:endParaRPr sz="1600"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dirty="0">
              <a:solidFill>
                <a:srgbClr val="D7BA7D"/>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DEB4D8CC-800C-4728-B82E-23805FBB9CAD}"/>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0"/>
        <p:cNvGrpSpPr/>
        <p:nvPr/>
      </p:nvGrpSpPr>
      <p:grpSpPr>
        <a:xfrm>
          <a:off x="0" y="0"/>
          <a:ext cx="0" cy="0"/>
          <a:chOff x="0" y="0"/>
          <a:chExt cx="0" cy="0"/>
        </a:xfrm>
      </p:grpSpPr>
      <p:sp>
        <p:nvSpPr>
          <p:cNvPr id="441" name="Google Shape;441;p70"/>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dirty="0">
                <a:solidFill>
                  <a:srgbClr val="FFFFFF"/>
                </a:solidFill>
                <a:latin typeface="Courier New"/>
                <a:ea typeface="Courier New"/>
                <a:cs typeface="Courier New"/>
                <a:sym typeface="Courier New"/>
              </a:rPr>
              <a:t>ng </a:t>
            </a:r>
            <a:r>
              <a:rPr lang="en-GB" dirty="0">
                <a:solidFill>
                  <a:srgbClr val="FFFFFF"/>
                </a:solidFill>
                <a:latin typeface="Courier New"/>
                <a:ea typeface="Courier New"/>
                <a:cs typeface="Courier New"/>
                <a:sym typeface="Courier New"/>
              </a:rPr>
              <a:t>build</a:t>
            </a:r>
            <a:endParaRPr dirty="0">
              <a:solidFill>
                <a:srgbClr val="FFFFFF"/>
              </a:solidFill>
              <a:latin typeface="Montserrat"/>
              <a:ea typeface="Montserrat"/>
              <a:cs typeface="Montserrat"/>
              <a:sym typeface="Montserrat"/>
            </a:endParaRPr>
          </a:p>
        </p:txBody>
      </p:sp>
      <p:sp>
        <p:nvSpPr>
          <p:cNvPr id="442" name="Google Shape;44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FFFFFF"/>
                </a:solidFill>
                <a:latin typeface="Courier New"/>
                <a:ea typeface="Courier New"/>
                <a:cs typeface="Courier New"/>
                <a:sym typeface="Courier New"/>
              </a:rPr>
              <a:t>terminal</a:t>
            </a:r>
            <a:endParaRPr b="1" dirty="0">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AE7B75A-C406-4A09-8167-EED32DBA0FF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1116497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95"/>
          <p:cNvPicPr preferRelativeResize="0"/>
          <p:nvPr/>
        </p:nvPicPr>
        <p:blipFill rotWithShape="1">
          <a:blip r:embed="rId3">
            <a:alphaModFix/>
          </a:blip>
          <a:srcRect t="11103"/>
          <a:stretch/>
        </p:blipFill>
        <p:spPr>
          <a:xfrm>
            <a:off x="0" y="192851"/>
            <a:ext cx="9144000" cy="4950652"/>
          </a:xfrm>
          <a:prstGeom prst="rect">
            <a:avLst/>
          </a:prstGeom>
          <a:noFill/>
          <a:ln>
            <a:noFill/>
          </a:ln>
        </p:spPr>
      </p:pic>
      <p:pic>
        <p:nvPicPr>
          <p:cNvPr id="597" name="Google Shape;597;p95">
            <a:hlinkClick r:id="rId4"/>
          </p:cNvPr>
          <p:cNvPicPr preferRelativeResize="0"/>
          <p:nvPr/>
        </p:nvPicPr>
        <p:blipFill>
          <a:blip r:embed="rId5">
            <a:alphaModFix/>
          </a:blip>
          <a:stretch>
            <a:fillRect/>
          </a:stretch>
        </p:blipFill>
        <p:spPr>
          <a:xfrm>
            <a:off x="8365851" y="4394675"/>
            <a:ext cx="640850" cy="532725"/>
          </a:xfrm>
          <a:prstGeom prst="rect">
            <a:avLst/>
          </a:prstGeom>
          <a:noFill/>
          <a:ln>
            <a:noFill/>
          </a:ln>
        </p:spPr>
      </p:pic>
      <p:sp>
        <p:nvSpPr>
          <p:cNvPr id="5" name="Google Shape;56;p13">
            <a:extLst>
              <a:ext uri="{FF2B5EF4-FFF2-40B4-BE49-F238E27FC236}">
                <a16:creationId xmlns:a16="http://schemas.microsoft.com/office/drawing/2014/main" id="{7F58B0AB-20CF-493D-9C9E-D9B289EA767B}"/>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87"/>
          <p:cNvPicPr preferRelativeResize="0"/>
          <p:nvPr/>
        </p:nvPicPr>
        <p:blipFill rotWithShape="1">
          <a:blip r:embed="rId3">
            <a:alphaModFix/>
          </a:blip>
          <a:srcRect t="10174" b="5458"/>
          <a:stretch/>
        </p:blipFill>
        <p:spPr>
          <a:xfrm>
            <a:off x="0" y="0"/>
            <a:ext cx="9144000" cy="5143498"/>
          </a:xfrm>
          <a:prstGeom prst="rect">
            <a:avLst/>
          </a:prstGeom>
          <a:noFill/>
          <a:ln>
            <a:noFill/>
          </a:ln>
        </p:spPr>
      </p:pic>
      <p:pic>
        <p:nvPicPr>
          <p:cNvPr id="544" name="Google Shape;544;p87"/>
          <p:cNvPicPr preferRelativeResize="0"/>
          <p:nvPr/>
        </p:nvPicPr>
        <p:blipFill>
          <a:blip r:embed="rId4">
            <a:alphaModFix/>
          </a:blip>
          <a:stretch>
            <a:fillRect/>
          </a:stretch>
        </p:blipFill>
        <p:spPr>
          <a:xfrm>
            <a:off x="7552950" y="113250"/>
            <a:ext cx="1374900" cy="1374900"/>
          </a:xfrm>
          <a:prstGeom prst="rect">
            <a:avLst/>
          </a:prstGeom>
          <a:noFill/>
          <a:ln>
            <a:noFill/>
          </a:ln>
        </p:spPr>
      </p:pic>
      <p:sp>
        <p:nvSpPr>
          <p:cNvPr id="4" name="Google Shape;56;p13">
            <a:extLst>
              <a:ext uri="{FF2B5EF4-FFF2-40B4-BE49-F238E27FC236}">
                <a16:creationId xmlns:a16="http://schemas.microsoft.com/office/drawing/2014/main" id="{348C11F5-2774-4A19-90EB-815E8F8E49AB}"/>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2"/>
                </a:solidFill>
                <a:latin typeface="Montserrat" panose="020B0604020202020204" charset="0"/>
              </a:rPr>
              <a:t>@</a:t>
            </a:r>
            <a:r>
              <a:rPr lang="en-GB" sz="1200" dirty="0" err="1">
                <a:solidFill>
                  <a:schemeClr val="tx2"/>
                </a:solidFill>
                <a:latin typeface="Montserrat" panose="020B0604020202020204" charset="0"/>
              </a:rPr>
              <a:t>Sherrrylst</a:t>
            </a:r>
            <a:r>
              <a:rPr lang="en-GB" sz="1200" dirty="0">
                <a:solidFill>
                  <a:schemeClr val="tx2"/>
                </a:solidFill>
                <a:latin typeface="Montserrat" panose="020B0604020202020204" charset="0"/>
              </a:rPr>
              <a:t>  </a:t>
            </a:r>
            <a:endParaRPr sz="1200" dirty="0">
              <a:solidFill>
                <a:schemeClr val="tx2"/>
              </a:solidFill>
              <a:latin typeface="Montserrat" panose="020B060402020202020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a:latin typeface="Montserrat"/>
                <a:ea typeface="Montserrat"/>
                <a:cs typeface="Montserrat"/>
                <a:sym typeface="Montserrat"/>
              </a:rPr>
              <a:t>Wait </a:t>
            </a:r>
            <a:r>
              <a:rPr lang="en-GB" sz="5200">
                <a:latin typeface="Montserrat"/>
                <a:ea typeface="Montserrat"/>
                <a:cs typeface="Montserrat"/>
                <a:sym typeface="Montserrat"/>
              </a:rPr>
              <a:t>a min</a:t>
            </a:r>
            <a:endParaRPr sz="5200">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37A43F0C-AAC3-4F63-8353-72A37F6B5675}"/>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89"/>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555" name="Google Shape;555;p89"/>
          <p:cNvSpPr/>
          <p:nvPr/>
        </p:nvSpPr>
        <p:spPr>
          <a:xfrm>
            <a:off x="17375" y="-6275"/>
            <a:ext cx="9144000" cy="5184600"/>
          </a:xfrm>
          <a:prstGeom prst="rect">
            <a:avLst/>
          </a:prstGeom>
          <a:solidFill>
            <a:srgbClr val="000000">
              <a:alpha val="3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9"/>
          <p:cNvSpPr txBox="1"/>
          <p:nvPr/>
        </p:nvSpPr>
        <p:spPr>
          <a:xfrm>
            <a:off x="1701950" y="1933350"/>
            <a:ext cx="5674200" cy="12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a:solidFill>
                  <a:srgbClr val="FFFFFF"/>
                </a:solidFill>
                <a:latin typeface="Montserrat"/>
                <a:ea typeface="Montserrat"/>
                <a:cs typeface="Montserrat"/>
                <a:sym typeface="Montserrat"/>
              </a:rPr>
              <a:t>build</a:t>
            </a:r>
            <a:endParaRPr sz="5200" b="1">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7B7F7597-4AA7-4284-B06E-664FCCEE59A8}"/>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2"/>
                </a:solidFill>
                <a:latin typeface="Montserrat" panose="020B0604020202020204" charset="0"/>
              </a:rPr>
              <a:t>@</a:t>
            </a:r>
            <a:r>
              <a:rPr lang="en-GB" sz="1200" dirty="0" err="1">
                <a:solidFill>
                  <a:schemeClr val="tx2"/>
                </a:solidFill>
                <a:latin typeface="Montserrat" panose="020B0604020202020204" charset="0"/>
              </a:rPr>
              <a:t>Sherrrylst</a:t>
            </a:r>
            <a:r>
              <a:rPr lang="en-GB" sz="1200" dirty="0">
                <a:solidFill>
                  <a:schemeClr val="tx2"/>
                </a:solidFill>
                <a:latin typeface="Montserrat" panose="020B0604020202020204" charset="0"/>
              </a:rPr>
              <a:t>  </a:t>
            </a:r>
            <a:endParaRPr sz="1200" dirty="0">
              <a:solidFill>
                <a:schemeClr val="tx2"/>
              </a:solidFill>
              <a:latin typeface="Montserrat" panose="020B06040202020202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90"/>
          <p:cNvPicPr preferRelativeResize="0"/>
          <p:nvPr/>
        </p:nvPicPr>
        <p:blipFill rotWithShape="1">
          <a:blip r:embed="rId3">
            <a:alphaModFix amt="88000"/>
          </a:blip>
          <a:srcRect l="20988" r="15507" b="4251"/>
          <a:stretch/>
        </p:blipFill>
        <p:spPr>
          <a:xfrm>
            <a:off x="4576500" y="0"/>
            <a:ext cx="4567502" cy="5143499"/>
          </a:xfrm>
          <a:prstGeom prst="rect">
            <a:avLst/>
          </a:prstGeom>
          <a:noFill/>
          <a:ln>
            <a:noFill/>
          </a:ln>
        </p:spPr>
      </p:pic>
      <p:sp>
        <p:nvSpPr>
          <p:cNvPr id="562" name="Google Shape;562;p90"/>
          <p:cNvSpPr txBox="1">
            <a:spLocks noGrp="1"/>
          </p:cNvSpPr>
          <p:nvPr>
            <p:ph type="title"/>
          </p:nvPr>
        </p:nvSpPr>
        <p:spPr>
          <a:xfrm>
            <a:off x="671200" y="1771900"/>
            <a:ext cx="3780600" cy="1610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solidFill>
                <a:srgbClr val="666666"/>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Huge bundle size</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No support for one bundle</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-&gt; Eject</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Complicated! </a:t>
            </a:r>
            <a:endParaRPr sz="1400">
              <a:latin typeface="Montserrat"/>
              <a:ea typeface="Montserrat"/>
              <a:cs typeface="Montserrat"/>
              <a:sym typeface="Montserrat"/>
            </a:endParaRPr>
          </a:p>
          <a:p>
            <a:pPr marL="0" lvl="0" indent="0" algn="l" rtl="0">
              <a:spcBef>
                <a:spcPts val="0"/>
              </a:spcBef>
              <a:spcAft>
                <a:spcPts val="0"/>
              </a:spcAft>
              <a:buNone/>
            </a:pPr>
            <a:endParaRPr sz="1400">
              <a:latin typeface="Montserrat"/>
              <a:ea typeface="Montserrat"/>
              <a:cs typeface="Montserrat"/>
              <a:sym typeface="Montserrat"/>
            </a:endParaRPr>
          </a:p>
        </p:txBody>
      </p:sp>
      <p:sp>
        <p:nvSpPr>
          <p:cNvPr id="563" name="Google Shape;563;p90"/>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It’s not that easy!</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5B869D2B-1ACB-45FD-94BB-4AD36FB463A5}"/>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1"/>
          <p:cNvSpPr txBox="1">
            <a:spLocks noGrp="1"/>
          </p:cNvSpPr>
          <p:nvPr>
            <p:ph type="title"/>
          </p:nvPr>
        </p:nvSpPr>
        <p:spPr>
          <a:xfrm>
            <a:off x="278725" y="18391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hlink"/>
                </a:solidFill>
                <a:uFill>
                  <a:noFill/>
                </a:uFill>
                <a:latin typeface="Montserrat SemiBold"/>
                <a:ea typeface="Montserrat SemiBold"/>
                <a:cs typeface="Montserrat SemiBold"/>
                <a:sym typeface="Montserrat SemiBold"/>
                <a:hlinkClick r:id="rId3"/>
              </a:rPr>
              <a:t>ngx</a:t>
            </a:r>
            <a:r>
              <a:rPr lang="en-GB" dirty="0">
                <a:solidFill>
                  <a:schemeClr val="hlink"/>
                </a:solidFill>
                <a:uFill>
                  <a:noFill/>
                </a:uFill>
                <a:latin typeface="Montserrat SemiBold"/>
                <a:ea typeface="Montserrat SemiBold"/>
                <a:cs typeface="Montserrat SemiBold"/>
                <a:sym typeface="Montserrat SemiBold"/>
                <a:hlinkClick r:id="rId3"/>
              </a:rPr>
              <a:t>-build-plus</a:t>
            </a:r>
            <a:endParaRPr dirty="0">
              <a:latin typeface="Montserrat SemiBold"/>
              <a:ea typeface="Montserrat SemiBold"/>
              <a:cs typeface="Montserrat SemiBold"/>
              <a:sym typeface="Montserrat SemiBold"/>
            </a:endParaRPr>
          </a:p>
        </p:txBody>
      </p:sp>
      <p:grpSp>
        <p:nvGrpSpPr>
          <p:cNvPr id="2" name="Group 1">
            <a:extLst>
              <a:ext uri="{FF2B5EF4-FFF2-40B4-BE49-F238E27FC236}">
                <a16:creationId xmlns:a16="http://schemas.microsoft.com/office/drawing/2014/main" id="{66BDBF96-C81A-4B9F-A122-51782AFFBEA8}"/>
              </a:ext>
            </a:extLst>
          </p:cNvPr>
          <p:cNvGrpSpPr/>
          <p:nvPr/>
        </p:nvGrpSpPr>
        <p:grpSpPr>
          <a:xfrm>
            <a:off x="3405359" y="2730319"/>
            <a:ext cx="2267331" cy="625800"/>
            <a:chOff x="4572000" y="3776333"/>
            <a:chExt cx="2267331" cy="625800"/>
          </a:xfrm>
        </p:grpSpPr>
        <p:sp>
          <p:nvSpPr>
            <p:cNvPr id="569" name="Google Shape;569;p91"/>
            <p:cNvSpPr txBox="1"/>
            <p:nvPr/>
          </p:nvSpPr>
          <p:spPr>
            <a:xfrm>
              <a:off x="5056908" y="3824483"/>
              <a:ext cx="1782423" cy="5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Raleway"/>
                  <a:ea typeface="Raleway"/>
                  <a:cs typeface="Raleway"/>
                  <a:sym typeface="Raleway"/>
                </a:rPr>
                <a:t>@</a:t>
              </a:r>
              <a:r>
                <a:rPr lang="en-GB" b="1" dirty="0" err="1">
                  <a:latin typeface="Raleway"/>
                  <a:ea typeface="Raleway"/>
                  <a:cs typeface="Raleway"/>
                  <a:sym typeface="Raleway"/>
                </a:rPr>
                <a:t>ManfredSteyer</a:t>
              </a:r>
              <a:endParaRPr b="1" dirty="0">
                <a:latin typeface="Raleway"/>
                <a:ea typeface="Raleway"/>
                <a:cs typeface="Raleway"/>
                <a:sym typeface="Raleway"/>
              </a:endParaRPr>
            </a:p>
          </p:txBody>
        </p:sp>
        <p:pic>
          <p:nvPicPr>
            <p:cNvPr id="570" name="Google Shape;570;p91" descr="Manfred Steyer"/>
            <p:cNvPicPr preferRelativeResize="0"/>
            <p:nvPr/>
          </p:nvPicPr>
          <p:blipFill>
            <a:blip r:embed="rId4">
              <a:alphaModFix/>
            </a:blip>
            <a:stretch>
              <a:fillRect/>
            </a:stretch>
          </p:blipFill>
          <p:spPr>
            <a:xfrm>
              <a:off x="4572000" y="3776333"/>
              <a:ext cx="605933" cy="625800"/>
            </a:xfrm>
            <a:prstGeom prst="ellipse">
              <a:avLst/>
            </a:prstGeom>
            <a:noFill/>
            <a:ln>
              <a:noFill/>
            </a:ln>
          </p:spPr>
        </p:pic>
      </p:grpSp>
      <p:sp>
        <p:nvSpPr>
          <p:cNvPr id="7" name="Google Shape;721;p115">
            <a:extLst>
              <a:ext uri="{FF2B5EF4-FFF2-40B4-BE49-F238E27FC236}">
                <a16:creationId xmlns:a16="http://schemas.microsoft.com/office/drawing/2014/main" id="{E66809A9-A4A4-4BDF-8715-F2C61D853E7A}"/>
              </a:ext>
            </a:extLst>
          </p:cNvPr>
          <p:cNvSpPr txBox="1">
            <a:spLocks/>
          </p:cNvSpPr>
          <p:nvPr/>
        </p:nvSpPr>
        <p:spPr>
          <a:xfrm>
            <a:off x="311699" y="4678132"/>
            <a:ext cx="5084645"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buClr>
                <a:srgbClr val="000000"/>
              </a:buClr>
              <a:buSzPts val="1100"/>
            </a:pPr>
            <a:r>
              <a:rPr lang="en-US" sz="1200" b="1" dirty="0">
                <a:solidFill>
                  <a:schemeClr val="tx1"/>
                </a:solidFill>
                <a:latin typeface="Montserrat"/>
                <a:ea typeface="Montserrat"/>
                <a:cs typeface="Montserrat"/>
                <a:sym typeface="Montserrat"/>
              </a:rPr>
              <a:t>Check out:</a:t>
            </a:r>
            <a:r>
              <a:rPr lang="en-US" sz="1200" dirty="0">
                <a:solidFill>
                  <a:schemeClr val="tx1"/>
                </a:solidFill>
                <a:latin typeface="Montserrat"/>
                <a:ea typeface="Montserrat"/>
                <a:cs typeface="Montserrat"/>
                <a:sym typeface="Montserrat"/>
              </a:rPr>
              <a:t> </a:t>
            </a:r>
            <a:r>
              <a:rPr lang="en-GB" sz="1200" dirty="0">
                <a:solidFill>
                  <a:schemeClr val="tx1"/>
                </a:solidFill>
                <a:uFill>
                  <a:noFill/>
                </a:uFill>
                <a:latin typeface="Montserrat"/>
                <a:ea typeface="Montserrat"/>
                <a:cs typeface="Montserrat"/>
                <a:sym typeface="Montserrat"/>
              </a:rPr>
              <a:t>https://github.com/manfredsteyer/ngx-build-plus</a:t>
            </a:r>
            <a:endParaRPr lang="en-GB" sz="1200" dirty="0">
              <a:solidFill>
                <a:schemeClr val="tx1"/>
              </a:solidFill>
              <a:latin typeface="Montserrat"/>
              <a:ea typeface="Montserrat"/>
              <a:cs typeface="Montserrat"/>
              <a:sym typeface="Montserrat"/>
            </a:endParaRPr>
          </a:p>
          <a:p>
            <a:pPr marL="0" indent="0" algn="l">
              <a:buClr>
                <a:srgbClr val="000000"/>
              </a:buClr>
              <a:buSzPts val="1100"/>
            </a:pPr>
            <a:endParaRPr lang="en-US" sz="1200" dirty="0">
              <a:solidFill>
                <a:srgbClr val="FFFFFF"/>
              </a:solidFill>
              <a:latin typeface="Montserrat"/>
              <a:ea typeface="Montserrat"/>
              <a:cs typeface="Montserrat"/>
              <a:sym typeface="Montserrat"/>
            </a:endParaRPr>
          </a:p>
        </p:txBody>
      </p:sp>
      <p:sp>
        <p:nvSpPr>
          <p:cNvPr id="8" name="Google Shape;56;p13">
            <a:extLst>
              <a:ext uri="{FF2B5EF4-FFF2-40B4-BE49-F238E27FC236}">
                <a16:creationId xmlns:a16="http://schemas.microsoft.com/office/drawing/2014/main" id="{A87801A9-D889-4F49-A572-98160EA436C0}"/>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2"/>
          <p:cNvSpPr txBox="1">
            <a:spLocks noGrp="1"/>
          </p:cNvSpPr>
          <p:nvPr>
            <p:ph type="title"/>
          </p:nvPr>
        </p:nvSpPr>
        <p:spPr>
          <a:xfrm>
            <a:off x="671200" y="1771900"/>
            <a:ext cx="3780600" cy="2081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dirty="0">
              <a:solidFill>
                <a:srgbClr val="666666"/>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dirty="0">
                <a:latin typeface="Montserrat"/>
                <a:ea typeface="Montserrat"/>
                <a:cs typeface="Montserrat"/>
                <a:sym typeface="Montserrat"/>
              </a:rPr>
              <a:t>Extends </a:t>
            </a:r>
            <a:r>
              <a:rPr lang="en-GB" sz="1400" dirty="0" err="1">
                <a:latin typeface="Montserrat"/>
                <a:ea typeface="Montserrat"/>
                <a:cs typeface="Montserrat"/>
                <a:sym typeface="Montserrat"/>
              </a:rPr>
              <a:t>Cli</a:t>
            </a:r>
            <a:endParaRPr sz="1400" dirty="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dirty="0">
                <a:latin typeface="Montserrat"/>
                <a:ea typeface="Montserrat"/>
                <a:cs typeface="Montserrat"/>
                <a:sym typeface="Montserrat"/>
              </a:rPr>
              <a:t>No Eject</a:t>
            </a:r>
            <a:endParaRPr sz="1400" dirty="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dirty="0">
                <a:latin typeface="Montserrat"/>
                <a:ea typeface="Montserrat"/>
                <a:cs typeface="Montserrat"/>
                <a:sym typeface="Montserrat"/>
              </a:rPr>
              <a:t>Build a single bundle</a:t>
            </a:r>
            <a:endParaRPr sz="1400" dirty="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dirty="0">
                <a:latin typeface="Montserrat"/>
                <a:ea typeface="Montserrat"/>
                <a:cs typeface="Montserrat"/>
                <a:sym typeface="Montserrat"/>
              </a:rPr>
              <a:t>No need to add Angular multiple times to your project</a:t>
            </a:r>
            <a:endParaRPr sz="1400" dirty="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US" sz="1400" dirty="0">
                <a:latin typeface="Montserrat"/>
                <a:ea typeface="Montserrat"/>
                <a:cs typeface="Montserrat"/>
                <a:sym typeface="Montserrat"/>
              </a:rPr>
              <a:t>Universal module</a:t>
            </a:r>
            <a:endParaRPr sz="1400" dirty="0">
              <a:latin typeface="Montserrat"/>
              <a:ea typeface="Montserrat"/>
              <a:cs typeface="Montserrat"/>
              <a:sym typeface="Montserrat"/>
            </a:endParaRPr>
          </a:p>
          <a:p>
            <a:pPr marL="0" lvl="0" indent="0" algn="l" rtl="0">
              <a:spcBef>
                <a:spcPts val="0"/>
              </a:spcBef>
              <a:spcAft>
                <a:spcPts val="0"/>
              </a:spcAft>
              <a:buNone/>
            </a:pPr>
            <a:endParaRPr sz="1400" dirty="0">
              <a:latin typeface="Montserrat"/>
              <a:ea typeface="Montserrat"/>
              <a:cs typeface="Montserrat"/>
              <a:sym typeface="Montserrat"/>
            </a:endParaRPr>
          </a:p>
        </p:txBody>
      </p:sp>
      <p:sp>
        <p:nvSpPr>
          <p:cNvPr id="576" name="Google Shape;576;p92"/>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dirty="0">
                <a:latin typeface="Montserrat"/>
                <a:ea typeface="Montserrat"/>
                <a:cs typeface="Montserrat"/>
                <a:sym typeface="Montserrat"/>
              </a:rPr>
              <a:t>It’s #awesome!</a:t>
            </a:r>
            <a:endParaRPr sz="1800" b="1" dirty="0">
              <a:latin typeface="Montserrat"/>
              <a:ea typeface="Montserrat"/>
              <a:cs typeface="Montserrat"/>
              <a:sym typeface="Montserrat"/>
            </a:endParaRPr>
          </a:p>
          <a:p>
            <a:pPr marL="0" lvl="0" indent="0" algn="l" rtl="0">
              <a:spcBef>
                <a:spcPts val="0"/>
              </a:spcBef>
              <a:spcAft>
                <a:spcPts val="0"/>
              </a:spcAft>
              <a:buNone/>
            </a:pPr>
            <a:endParaRPr sz="1800" b="1" dirty="0">
              <a:latin typeface="Montserrat"/>
              <a:ea typeface="Montserrat"/>
              <a:cs typeface="Montserrat"/>
              <a:sym typeface="Montserrat"/>
            </a:endParaRPr>
          </a:p>
        </p:txBody>
      </p:sp>
      <p:pic>
        <p:nvPicPr>
          <p:cNvPr id="577" name="Google Shape;577;p92"/>
          <p:cNvPicPr preferRelativeResize="0"/>
          <p:nvPr/>
        </p:nvPicPr>
        <p:blipFill rotWithShape="1">
          <a:blip r:embed="rId3">
            <a:alphaModFix amt="82000"/>
          </a:blip>
          <a:srcRect t="19079" b="5385"/>
          <a:stretch/>
        </p:blipFill>
        <p:spPr>
          <a:xfrm>
            <a:off x="4604200" y="0"/>
            <a:ext cx="4539800" cy="5143500"/>
          </a:xfrm>
          <a:prstGeom prst="rect">
            <a:avLst/>
          </a:prstGeom>
          <a:noFill/>
          <a:ln>
            <a:noFill/>
          </a:ln>
        </p:spPr>
      </p:pic>
      <p:pic>
        <p:nvPicPr>
          <p:cNvPr id="578" name="Google Shape;578;p92">
            <a:hlinkClick r:id="rId4"/>
          </p:cNvPr>
          <p:cNvPicPr preferRelativeResize="0"/>
          <p:nvPr/>
        </p:nvPicPr>
        <p:blipFill>
          <a:blip r:embed="rId5">
            <a:alphaModFix/>
          </a:blip>
          <a:stretch>
            <a:fillRect/>
          </a:stretch>
        </p:blipFill>
        <p:spPr>
          <a:xfrm>
            <a:off x="8313926" y="147075"/>
            <a:ext cx="640850" cy="532725"/>
          </a:xfrm>
          <a:prstGeom prst="rect">
            <a:avLst/>
          </a:prstGeom>
          <a:noFill/>
          <a:ln>
            <a:noFill/>
          </a:ln>
        </p:spPr>
      </p:pic>
      <p:sp>
        <p:nvSpPr>
          <p:cNvPr id="6" name="Google Shape;56;p13">
            <a:extLst>
              <a:ext uri="{FF2B5EF4-FFF2-40B4-BE49-F238E27FC236}">
                <a16:creationId xmlns:a16="http://schemas.microsoft.com/office/drawing/2014/main" id="{E48AC26B-2450-4B81-BF88-2265AE7CD8DC}"/>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98" name="Google Shape;98;p18"/>
          <p:cNvSpPr/>
          <p:nvPr/>
        </p:nvSpPr>
        <p:spPr>
          <a:xfrm>
            <a:off x="0" y="0"/>
            <a:ext cx="9144000" cy="5143500"/>
          </a:xfrm>
          <a:prstGeom prst="rect">
            <a:avLst/>
          </a:prstGeom>
          <a:solidFill>
            <a:srgbClr val="FFFFFF">
              <a:alpha val="49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What’s missing:</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100" name="Google Shape;100;p18"/>
          <p:cNvSpPr txBox="1">
            <a:spLocks noGrp="1"/>
          </p:cNvSpPr>
          <p:nvPr>
            <p:ph type="body" idx="1"/>
          </p:nvPr>
        </p:nvSpPr>
        <p:spPr>
          <a:xfrm>
            <a:off x="311700" y="1143800"/>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Montserrat"/>
              <a:ea typeface="Montserrat"/>
              <a:cs typeface="Montserrat"/>
              <a:sym typeface="Montserrat"/>
            </a:endParaRPr>
          </a:p>
          <a:p>
            <a:pPr marL="457200" lvl="0" indent="-317500" algn="l" rtl="0">
              <a:lnSpc>
                <a:spcPct val="115000"/>
              </a:lnSpc>
              <a:spcBef>
                <a:spcPts val="1600"/>
              </a:spcBef>
              <a:spcAft>
                <a:spcPts val="0"/>
              </a:spcAft>
              <a:buClr>
                <a:srgbClr val="000000"/>
              </a:buClr>
              <a:buSzPts val="1400"/>
              <a:buFont typeface="Montserrat"/>
              <a:buChar char="●"/>
            </a:pPr>
            <a:r>
              <a:rPr lang="en-GB">
                <a:solidFill>
                  <a:srgbClr val="000000"/>
                </a:solidFill>
                <a:latin typeface="Montserrat"/>
                <a:ea typeface="Montserrat"/>
                <a:cs typeface="Montserrat"/>
                <a:sym typeface="Montserrat"/>
              </a:rPr>
              <a:t>Actual </a:t>
            </a:r>
            <a:r>
              <a:rPr lang="en-GB" b="1">
                <a:solidFill>
                  <a:srgbClr val="000000"/>
                </a:solidFill>
                <a:latin typeface="Montserrat"/>
                <a:ea typeface="Montserrat"/>
                <a:cs typeface="Montserrat"/>
                <a:sym typeface="Montserrat"/>
              </a:rPr>
              <a:t>style encapsulation</a:t>
            </a:r>
            <a:r>
              <a:rPr lang="en-GB">
                <a:solidFill>
                  <a:srgbClr val="000000"/>
                </a:solidFill>
                <a:latin typeface="Montserrat"/>
                <a:ea typeface="Montserrat"/>
                <a:cs typeface="Montserrat"/>
                <a:sym typeface="Montserrat"/>
              </a:rPr>
              <a:t> (nothing leaks in or out without being explicitly allowed)</a:t>
            </a:r>
            <a:endParaRPr>
              <a:solidFill>
                <a:srgbClr val="000000"/>
              </a:solidFill>
              <a:latin typeface="Montserrat"/>
              <a:ea typeface="Montserrat"/>
              <a:cs typeface="Montserrat"/>
              <a:sym typeface="Montserrat"/>
            </a:endParaRPr>
          </a:p>
          <a:p>
            <a:pPr marL="0" lvl="0" indent="0" algn="l" rtl="0">
              <a:lnSpc>
                <a:spcPct val="115000"/>
              </a:lnSpc>
              <a:spcBef>
                <a:spcPts val="1600"/>
              </a:spcBef>
              <a:spcAft>
                <a:spcPts val="0"/>
              </a:spcAft>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lnSpc>
                <a:spcPct val="150000"/>
              </a:lnSpc>
              <a:spcBef>
                <a:spcPts val="1600"/>
              </a:spcBef>
              <a:spcAft>
                <a:spcPts val="160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FCBA60C4-8079-4DDE-9733-54E01507EEBD}"/>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0"/>
        <p:cNvGrpSpPr/>
        <p:nvPr/>
      </p:nvGrpSpPr>
      <p:grpSpPr>
        <a:xfrm>
          <a:off x="0" y="0"/>
          <a:ext cx="0" cy="0"/>
          <a:chOff x="0" y="0"/>
          <a:chExt cx="0" cy="0"/>
        </a:xfrm>
      </p:grpSpPr>
      <p:sp>
        <p:nvSpPr>
          <p:cNvPr id="441" name="Google Shape;441;p70"/>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dirty="0">
                <a:solidFill>
                  <a:srgbClr val="FFFFFF"/>
                </a:solidFill>
                <a:latin typeface="Courier New"/>
                <a:ea typeface="Courier New"/>
                <a:cs typeface="Courier New"/>
                <a:sym typeface="Courier New"/>
              </a:rPr>
              <a:t>ng add </a:t>
            </a:r>
            <a:r>
              <a:rPr lang="en-GB" dirty="0" err="1">
                <a:solidFill>
                  <a:srgbClr val="FFFFFF"/>
                </a:solidFill>
                <a:latin typeface="Courier New"/>
                <a:ea typeface="Courier New"/>
                <a:cs typeface="Courier New"/>
                <a:sym typeface="Courier New"/>
              </a:rPr>
              <a:t>ngx</a:t>
            </a:r>
            <a:r>
              <a:rPr lang="en-GB" dirty="0">
                <a:solidFill>
                  <a:srgbClr val="FFFFFF"/>
                </a:solidFill>
                <a:latin typeface="Courier New"/>
                <a:ea typeface="Courier New"/>
                <a:cs typeface="Courier New"/>
                <a:sym typeface="Courier New"/>
              </a:rPr>
              <a:t>-build-plus</a:t>
            </a:r>
            <a:endParaRPr dirty="0">
              <a:solidFill>
                <a:srgbClr val="FFFFFF"/>
              </a:solidFill>
              <a:latin typeface="Montserrat"/>
              <a:ea typeface="Montserrat"/>
              <a:cs typeface="Montserrat"/>
              <a:sym typeface="Montserrat"/>
            </a:endParaRPr>
          </a:p>
        </p:txBody>
      </p:sp>
      <p:sp>
        <p:nvSpPr>
          <p:cNvPr id="442" name="Google Shape;44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AE7B75A-C406-4A09-8167-EED32DBA0FF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3046789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solidFill>
                  <a:srgbClr val="FFFFFF"/>
                </a:solidFill>
                <a:latin typeface="Montserrat"/>
                <a:ea typeface="Montserrat"/>
                <a:cs typeface="Montserrat"/>
                <a:sym typeface="Montserrat"/>
              </a:rPr>
              <a:t>angular.json</a:t>
            </a:r>
            <a:endParaRPr dirty="0">
              <a:solidFill>
                <a:srgbClr val="FFFFFF"/>
              </a:solidFill>
              <a:latin typeface="Montserrat"/>
              <a:ea typeface="Montserrat"/>
              <a:cs typeface="Montserrat"/>
              <a:sym typeface="Montserrat"/>
            </a:endParaRPr>
          </a:p>
        </p:txBody>
      </p:sp>
      <p:sp>
        <p:nvSpPr>
          <p:cNvPr id="538" name="Google Shape;538;p86"/>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a:lnSpc>
                <a:spcPct val="150000"/>
              </a:lnSpc>
              <a:buClr>
                <a:schemeClr val="dk1"/>
              </a:buClr>
              <a:buSzPts val="1100"/>
            </a:pPr>
            <a:endParaRPr lang="en-GB" sz="1200" dirty="0">
              <a:solidFill>
                <a:srgbClr val="999999"/>
              </a:solidFill>
              <a:latin typeface="Montserrat"/>
              <a:ea typeface="Montserrat"/>
              <a:cs typeface="Montserrat"/>
              <a:sym typeface="Montserrat"/>
            </a:endParaRPr>
          </a:p>
          <a:p>
            <a:pPr>
              <a:lnSpc>
                <a:spcPct val="150000"/>
              </a:lnSpc>
              <a:buClr>
                <a:schemeClr val="dk1"/>
              </a:buClr>
              <a:buSzPts val="1100"/>
            </a:pPr>
            <a:r>
              <a:rPr lang="en-US" sz="1200" dirty="0">
                <a:solidFill>
                  <a:srgbClr val="999999"/>
                </a:solidFill>
                <a:latin typeface="Montserrat"/>
                <a:ea typeface="Montserrat"/>
                <a:cs typeface="Montserrat"/>
                <a:sym typeface="Montserrat"/>
              </a:rPr>
              <a:t>[...]</a:t>
            </a:r>
          </a:p>
          <a:p>
            <a:pPr>
              <a:lnSpc>
                <a:spcPct val="150000"/>
              </a:lnSpc>
              <a:buClr>
                <a:schemeClr val="dk1"/>
              </a:buClr>
              <a:buSzPts val="1100"/>
            </a:pPr>
            <a:r>
              <a:rPr lang="en-US" sz="1200" dirty="0">
                <a:solidFill>
                  <a:schemeClr val="bg1"/>
                </a:solidFill>
                <a:latin typeface="Montserrat"/>
                <a:ea typeface="Montserrat"/>
                <a:cs typeface="Montserrat"/>
                <a:sym typeface="Montserrat"/>
              </a:rPr>
              <a:t>"architect": {</a:t>
            </a:r>
          </a:p>
          <a:p>
            <a:pPr>
              <a:lnSpc>
                <a:spcPct val="150000"/>
              </a:lnSpc>
              <a:buClr>
                <a:schemeClr val="dk1"/>
              </a:buClr>
              <a:buSzPts val="1100"/>
            </a:pPr>
            <a:r>
              <a:rPr lang="en-US" sz="1200" dirty="0">
                <a:solidFill>
                  <a:schemeClr val="bg1"/>
                </a:solidFill>
                <a:latin typeface="Montserrat"/>
                <a:ea typeface="Montserrat"/>
                <a:cs typeface="Montserrat"/>
                <a:sym typeface="Montserrat"/>
              </a:rPr>
              <a:t>    "build": {</a:t>
            </a:r>
          </a:p>
          <a:p>
            <a:pPr>
              <a:lnSpc>
                <a:spcPct val="150000"/>
              </a:lnSpc>
              <a:buClr>
                <a:schemeClr val="dk1"/>
              </a:buClr>
              <a:buSzPts val="1100"/>
            </a:pPr>
            <a:r>
              <a:rPr lang="en-US" sz="1600" dirty="0">
                <a:solidFill>
                  <a:schemeClr val="bg1"/>
                </a:solidFill>
                <a:latin typeface="Montserrat"/>
                <a:ea typeface="Montserrat"/>
                <a:cs typeface="Montserrat"/>
                <a:sym typeface="Montserrat"/>
              </a:rPr>
              <a:t>        "builder": "</a:t>
            </a:r>
            <a:r>
              <a:rPr lang="en-US" sz="1600" dirty="0" err="1">
                <a:solidFill>
                  <a:schemeClr val="bg1"/>
                </a:solidFill>
                <a:latin typeface="Montserrat"/>
                <a:ea typeface="Montserrat"/>
                <a:cs typeface="Montserrat"/>
                <a:sym typeface="Montserrat"/>
              </a:rPr>
              <a:t>ngx-build-plus:build</a:t>
            </a:r>
            <a:r>
              <a:rPr lang="en-US" sz="1600" dirty="0">
                <a:solidFill>
                  <a:schemeClr val="bg1"/>
                </a:solidFill>
                <a:latin typeface="Montserrat"/>
                <a:ea typeface="Montserrat"/>
                <a:cs typeface="Montserrat"/>
                <a:sym typeface="Montserrat"/>
              </a:rPr>
              <a:t>",</a:t>
            </a:r>
          </a:p>
          <a:p>
            <a:pPr>
              <a:lnSpc>
                <a:spcPct val="150000"/>
              </a:lnSpc>
              <a:buClr>
                <a:schemeClr val="dk1"/>
              </a:buClr>
              <a:buSzPts val="1100"/>
            </a:pPr>
            <a:r>
              <a:rPr lang="en-US" sz="1200" dirty="0">
                <a:solidFill>
                  <a:schemeClr val="bg1"/>
                </a:solidFill>
                <a:latin typeface="Montserrat"/>
                <a:ea typeface="Montserrat"/>
                <a:cs typeface="Montserrat"/>
                <a:sym typeface="Montserrat"/>
              </a:rPr>
              <a:t>        [...]</a:t>
            </a:r>
          </a:p>
          <a:p>
            <a:pPr>
              <a:lnSpc>
                <a:spcPct val="150000"/>
              </a:lnSpc>
              <a:buClr>
                <a:schemeClr val="dk1"/>
              </a:buClr>
              <a:buSzPts val="1100"/>
            </a:pPr>
            <a:r>
              <a:rPr lang="en-US" sz="1200" dirty="0">
                <a:solidFill>
                  <a:schemeClr val="bg1"/>
                </a:solidFill>
                <a:latin typeface="Montserrat"/>
                <a:ea typeface="Montserrat"/>
                <a:cs typeface="Montserrat"/>
                <a:sym typeface="Montserrat"/>
              </a:rPr>
              <a:t>    }</a:t>
            </a:r>
          </a:p>
          <a:p>
            <a:pPr>
              <a:lnSpc>
                <a:spcPct val="150000"/>
              </a:lnSpc>
              <a:buClr>
                <a:schemeClr val="dk1"/>
              </a:buClr>
              <a:buSzPts val="1100"/>
            </a:pPr>
            <a:r>
              <a:rPr lang="en-US" sz="1200" dirty="0">
                <a:solidFill>
                  <a:schemeClr val="bg1"/>
                </a:solidFill>
                <a:latin typeface="Montserrat"/>
                <a:ea typeface="Montserrat"/>
                <a:cs typeface="Montserrat"/>
                <a:sym typeface="Montserrat"/>
              </a:rPr>
              <a:t>}</a:t>
            </a:r>
          </a:p>
          <a:p>
            <a:pPr>
              <a:lnSpc>
                <a:spcPct val="150000"/>
              </a:lnSpc>
              <a:buClr>
                <a:schemeClr val="dk1"/>
              </a:buClr>
              <a:buSzPts val="1100"/>
            </a:pPr>
            <a:r>
              <a:rPr lang="en-US" sz="1200" dirty="0">
                <a:solidFill>
                  <a:srgbClr val="999999"/>
                </a:solidFill>
                <a:latin typeface="Montserrat"/>
                <a:ea typeface="Montserrat"/>
                <a:cs typeface="Montserrat"/>
                <a:sym typeface="Montserrat"/>
              </a:rPr>
              <a:t>[...]</a:t>
            </a:r>
            <a:endParaRPr lang="en-GB" sz="1200" dirty="0">
              <a:solidFill>
                <a:srgbClr val="999999"/>
              </a:solidFill>
              <a:latin typeface="Montserrat"/>
              <a:ea typeface="Montserrat"/>
              <a:cs typeface="Montserrat"/>
              <a:sym typeface="Montserrat"/>
            </a:endParaRPr>
          </a:p>
          <a:p>
            <a:pPr>
              <a:lnSpc>
                <a:spcPct val="150000"/>
              </a:lnSpc>
              <a:buClr>
                <a:schemeClr val="dk1"/>
              </a:buClr>
              <a:buSzPts val="1100"/>
            </a:pPr>
            <a:endParaRPr sz="1200" dirty="0">
              <a:solidFill>
                <a:srgbClr val="D7BA7D"/>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94980A1A-D5AF-4CD3-A6B0-C32C6651E2B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40756894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lvl="0"/>
            <a:r>
              <a:rPr lang="en-GB" dirty="0">
                <a:solidFill>
                  <a:srgbClr val="FFFFFF"/>
                </a:solidFill>
                <a:latin typeface="Montserrat"/>
                <a:ea typeface="Montserrat"/>
                <a:cs typeface="Montserrat"/>
                <a:sym typeface="Montserrat"/>
              </a:rPr>
              <a:t>webpack.extra.js</a:t>
            </a:r>
            <a:endParaRPr dirty="0">
              <a:solidFill>
                <a:srgbClr val="FFFFFF"/>
              </a:solidFill>
              <a:latin typeface="Montserrat"/>
              <a:ea typeface="Montserrat"/>
              <a:cs typeface="Montserrat"/>
              <a:sym typeface="Montserrat"/>
            </a:endParaRPr>
          </a:p>
        </p:txBody>
      </p:sp>
      <p:sp>
        <p:nvSpPr>
          <p:cNvPr id="538" name="Google Shape;538;p86"/>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a:lnSpc>
                <a:spcPct val="150000"/>
              </a:lnSpc>
              <a:buClr>
                <a:schemeClr val="dk1"/>
              </a:buClr>
              <a:buSzPts val="1100"/>
            </a:pPr>
            <a:endParaRPr lang="en-GB" dirty="0">
              <a:solidFill>
                <a:srgbClr val="999999"/>
              </a:solidFill>
              <a:latin typeface="Montserrat" panose="020B0604020202020204" charset="0"/>
              <a:ea typeface="Montserrat"/>
              <a:cs typeface="Montserrat"/>
              <a:sym typeface="Montserrat"/>
            </a:endParaRPr>
          </a:p>
          <a:p>
            <a:pPr lvl="0" eaLnBrk="0" fontAlgn="base" hangingPunct="0">
              <a:spcBef>
                <a:spcPct val="0"/>
              </a:spcBef>
              <a:spcAft>
                <a:spcPct val="0"/>
              </a:spcAft>
              <a:buClrTx/>
            </a:pPr>
            <a:r>
              <a:rPr lang="da-DK" altLang="da-DK" dirty="0">
                <a:solidFill>
                  <a:srgbClr val="ECEFF1"/>
                </a:solidFill>
                <a:latin typeface="Montserrat" panose="020B0604020202020204" charset="0"/>
              </a:rPr>
              <a:t>module</a:t>
            </a:r>
            <a:r>
              <a:rPr lang="da-DK" altLang="da-DK" dirty="0">
                <a:solidFill>
                  <a:srgbClr val="FBC02D"/>
                </a:solidFill>
                <a:latin typeface="Montserrat" panose="020B0604020202020204" charset="0"/>
              </a:rPr>
              <a:t>.</a:t>
            </a:r>
            <a:r>
              <a:rPr lang="da-DK" altLang="da-DK" dirty="0">
                <a:solidFill>
                  <a:srgbClr val="ECEFF1"/>
                </a:solidFill>
                <a:latin typeface="Montserrat" panose="020B0604020202020204" charset="0"/>
              </a:rPr>
              <a:t>exports </a:t>
            </a:r>
            <a:r>
              <a:rPr lang="da-DK" altLang="da-DK" dirty="0">
                <a:solidFill>
                  <a:schemeClr val="bg1"/>
                </a:solidFill>
                <a:latin typeface="Montserrat" panose="020B0604020202020204" charset="0"/>
              </a:rPr>
              <a:t>= { </a:t>
            </a:r>
          </a:p>
          <a:p>
            <a:pPr lvl="0" eaLnBrk="0" fontAlgn="base" hangingPunct="0">
              <a:spcBef>
                <a:spcPct val="0"/>
              </a:spcBef>
              <a:spcAft>
                <a:spcPct val="0"/>
              </a:spcAft>
              <a:buClrTx/>
            </a:pPr>
            <a:r>
              <a:rPr lang="da-DK" altLang="da-DK" dirty="0">
                <a:solidFill>
                  <a:srgbClr val="9CCC65"/>
                </a:solidFill>
                <a:latin typeface="Montserrat" panose="020B0604020202020204" charset="0"/>
              </a:rPr>
              <a:t>        </a:t>
            </a:r>
            <a:r>
              <a:rPr lang="da-DK" altLang="da-DK" dirty="0">
                <a:solidFill>
                  <a:srgbClr val="C68D75"/>
                </a:solidFill>
                <a:latin typeface="Montserrat" panose="020B0604020202020204" charset="0"/>
              </a:rPr>
              <a:t>"externals"</a:t>
            </a:r>
            <a:r>
              <a:rPr lang="da-DK" altLang="da-DK" dirty="0">
                <a:solidFill>
                  <a:schemeClr val="bg1"/>
                </a:solidFill>
                <a:latin typeface="Montserrat" panose="020B0604020202020204" charset="0"/>
              </a:rPr>
              <a:t>: {</a:t>
            </a:r>
          </a:p>
          <a:p>
            <a:pPr lvl="0" eaLnBrk="0" fontAlgn="base" hangingPunct="0">
              <a:spcBef>
                <a:spcPct val="0"/>
              </a:spcBef>
              <a:spcAft>
                <a:spcPct val="0"/>
              </a:spcAft>
              <a:buClrTx/>
            </a:pPr>
            <a:r>
              <a:rPr lang="da-DK" altLang="da-DK" dirty="0">
                <a:solidFill>
                  <a:srgbClr val="FBC02D"/>
                </a:solidFill>
                <a:latin typeface="Montserrat" panose="020B0604020202020204" charset="0"/>
              </a:rPr>
              <a:t>	</a:t>
            </a:r>
            <a:r>
              <a:rPr lang="da-DK" altLang="da-DK" dirty="0">
                <a:solidFill>
                  <a:srgbClr val="C68D75"/>
                </a:solidFill>
                <a:latin typeface="Montserrat" panose="020B0604020202020204" charset="0"/>
              </a:rPr>
              <a:t>"rxjs"</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"rxjs"</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p>
          <a:p>
            <a:pPr lvl="0" eaLnBrk="0" fontAlgn="base" hangingPunct="0">
              <a:spcBef>
                <a:spcPct val="0"/>
              </a:spcBef>
              <a:spcAft>
                <a:spcPct val="0"/>
              </a:spcAft>
              <a:buClrTx/>
            </a:pP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"@angular/core"</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"ng.core",</a:t>
            </a:r>
            <a:r>
              <a:rPr lang="da-DK" altLang="da-DK" dirty="0">
                <a:solidFill>
                  <a:srgbClr val="ECEFF1"/>
                </a:solidFill>
                <a:latin typeface="Montserrat" panose="020B0604020202020204" charset="0"/>
              </a:rPr>
              <a:t> </a:t>
            </a:r>
          </a:p>
          <a:p>
            <a:pPr lvl="0" eaLnBrk="0" fontAlgn="base" hangingPunct="0">
              <a:spcBef>
                <a:spcPct val="0"/>
              </a:spcBef>
              <a:spcAft>
                <a:spcPct val="0"/>
              </a:spcAft>
              <a:buClrTx/>
            </a:pP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"@angular/common"</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"ng.common"</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p>
          <a:p>
            <a:pPr lvl="0" eaLnBrk="0" fontAlgn="base" hangingPunct="0">
              <a:spcBef>
                <a:spcPct val="0"/>
              </a:spcBef>
              <a:spcAft>
                <a:spcPct val="0"/>
              </a:spcAft>
              <a:buClrTx/>
            </a:pP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"@angular/platform-browser"</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"ng.platformBrowser"</a:t>
            </a:r>
            <a:r>
              <a:rPr lang="da-DK" altLang="da-DK" dirty="0">
                <a:solidFill>
                  <a:schemeClr val="bg1"/>
                </a:solidFill>
                <a:latin typeface="Montserrat" panose="020B0604020202020204" charset="0"/>
              </a:rPr>
              <a:t>,</a:t>
            </a:r>
          </a:p>
          <a:p>
            <a:pPr lvl="0" eaLnBrk="0" fontAlgn="base" hangingPunct="0">
              <a:spcBef>
                <a:spcPct val="0"/>
              </a:spcBef>
              <a:spcAft>
                <a:spcPct val="0"/>
              </a:spcAft>
              <a:buClrTx/>
            </a:pPr>
            <a:r>
              <a:rPr lang="da-DK" altLang="da-DK" dirty="0">
                <a:solidFill>
                  <a:srgbClr val="FBC02D"/>
                </a:solidFill>
                <a:latin typeface="Montserrat" panose="020B0604020202020204" charset="0"/>
              </a:rPr>
              <a:t>	</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"@angular/elements"</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"ng.elements" </a:t>
            </a:r>
          </a:p>
          <a:p>
            <a:pPr lvl="0" eaLnBrk="0" fontAlgn="base" hangingPunct="0">
              <a:spcBef>
                <a:spcPct val="0"/>
              </a:spcBef>
              <a:spcAft>
                <a:spcPct val="0"/>
              </a:spcAft>
              <a:buClrTx/>
            </a:pPr>
            <a:r>
              <a:rPr lang="da-DK" altLang="da-DK" dirty="0">
                <a:solidFill>
                  <a:srgbClr val="ECEFF1"/>
                </a:solidFill>
                <a:latin typeface="Montserrat" panose="020B0604020202020204" charset="0"/>
              </a:rPr>
              <a:t>        </a:t>
            </a:r>
            <a:r>
              <a:rPr lang="da-DK" altLang="da-DK" dirty="0">
                <a:solidFill>
                  <a:schemeClr val="bg1"/>
                </a:solidFill>
                <a:latin typeface="Montserrat" panose="020B0604020202020204" charset="0"/>
              </a:rPr>
              <a:t>}</a:t>
            </a:r>
          </a:p>
          <a:p>
            <a:pPr lvl="0" eaLnBrk="0" fontAlgn="base" hangingPunct="0">
              <a:spcBef>
                <a:spcPct val="0"/>
              </a:spcBef>
              <a:spcAft>
                <a:spcPct val="0"/>
              </a:spcAft>
              <a:buClrTx/>
            </a:pPr>
            <a:r>
              <a:rPr lang="da-DK" altLang="da-DK" dirty="0">
                <a:solidFill>
                  <a:schemeClr val="bg1"/>
                </a:solidFill>
                <a:latin typeface="Montserrat" panose="020B0604020202020204" charset="0"/>
              </a:rPr>
              <a:t>}</a:t>
            </a:r>
          </a:p>
        </p:txBody>
      </p:sp>
      <p:sp>
        <p:nvSpPr>
          <p:cNvPr id="4" name="Google Shape;56;p13">
            <a:extLst>
              <a:ext uri="{FF2B5EF4-FFF2-40B4-BE49-F238E27FC236}">
                <a16:creationId xmlns:a16="http://schemas.microsoft.com/office/drawing/2014/main" id="{94980A1A-D5AF-4CD3-A6B0-C32C6651E2B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
        <p:nvSpPr>
          <p:cNvPr id="5" name="Rectangle 3">
            <a:extLst>
              <a:ext uri="{FF2B5EF4-FFF2-40B4-BE49-F238E27FC236}">
                <a16:creationId xmlns:a16="http://schemas.microsoft.com/office/drawing/2014/main" id="{585F3F05-A423-4A3C-8442-A3FAA6252A81}"/>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40252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0"/>
        <p:cNvGrpSpPr/>
        <p:nvPr/>
      </p:nvGrpSpPr>
      <p:grpSpPr>
        <a:xfrm>
          <a:off x="0" y="0"/>
          <a:ext cx="0" cy="0"/>
          <a:chOff x="0" y="0"/>
          <a:chExt cx="0" cy="0"/>
        </a:xfrm>
      </p:grpSpPr>
      <p:sp>
        <p:nvSpPr>
          <p:cNvPr id="441" name="Google Shape;441;p70"/>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lvl="0">
              <a:lnSpc>
                <a:spcPct val="150000"/>
              </a:lnSpc>
              <a:buClr>
                <a:schemeClr val="dk1"/>
              </a:buClr>
              <a:buSzPts val="1100"/>
            </a:pPr>
            <a:r>
              <a:rPr lang="en-GB" sz="1200" b="1" dirty="0">
                <a:solidFill>
                  <a:srgbClr val="FFFFFF"/>
                </a:solidFill>
                <a:latin typeface="Courier New"/>
                <a:ea typeface="Courier New"/>
                <a:cs typeface="Courier New"/>
                <a:sym typeface="Courier New"/>
              </a:rPr>
              <a:t>ng build </a:t>
            </a:r>
            <a:r>
              <a:rPr lang="en-GB" sz="1200" dirty="0">
                <a:solidFill>
                  <a:srgbClr val="FFFFFF"/>
                </a:solidFill>
                <a:latin typeface="Courier New"/>
                <a:ea typeface="Courier New"/>
                <a:cs typeface="Courier New"/>
                <a:sym typeface="Courier New"/>
              </a:rPr>
              <a:t>	--prod </a:t>
            </a:r>
          </a:p>
          <a:p>
            <a:pPr lvl="0">
              <a:lnSpc>
                <a:spcPct val="150000"/>
              </a:lnSpc>
              <a:buClr>
                <a:schemeClr val="dk1"/>
              </a:buClr>
              <a:buSzPts val="1100"/>
            </a:pPr>
            <a:r>
              <a:rPr lang="en-GB" sz="1200" dirty="0">
                <a:solidFill>
                  <a:srgbClr val="FFFFFF"/>
                </a:solidFill>
                <a:latin typeface="Courier New"/>
                <a:ea typeface="Courier New"/>
                <a:cs typeface="Courier New"/>
                <a:sym typeface="Courier New"/>
              </a:rPr>
              <a:t>	--</a:t>
            </a:r>
            <a:r>
              <a:rPr lang="en-GB" sz="1200" dirty="0" err="1">
                <a:solidFill>
                  <a:srgbClr val="FFFFFF"/>
                </a:solidFill>
                <a:latin typeface="Courier New"/>
                <a:ea typeface="Courier New"/>
                <a:cs typeface="Courier New"/>
                <a:sym typeface="Courier New"/>
              </a:rPr>
              <a:t>extraWebpackConfig</a:t>
            </a:r>
            <a:r>
              <a:rPr lang="en-GB" sz="1200" dirty="0">
                <a:solidFill>
                  <a:srgbClr val="FFFFFF"/>
                </a:solidFill>
                <a:latin typeface="Courier New"/>
                <a:ea typeface="Courier New"/>
                <a:cs typeface="Courier New"/>
                <a:sym typeface="Courier New"/>
              </a:rPr>
              <a:t> webpack.extra.js </a:t>
            </a:r>
          </a:p>
          <a:p>
            <a:pPr lvl="0">
              <a:lnSpc>
                <a:spcPct val="150000"/>
              </a:lnSpc>
              <a:buClr>
                <a:schemeClr val="dk1"/>
              </a:buClr>
              <a:buSzPts val="1100"/>
            </a:pPr>
            <a:r>
              <a:rPr lang="en-GB" sz="1200" dirty="0">
                <a:solidFill>
                  <a:srgbClr val="FFFFFF"/>
                </a:solidFill>
                <a:latin typeface="Courier New"/>
                <a:ea typeface="Courier New"/>
                <a:cs typeface="Courier New"/>
                <a:sym typeface="Courier New"/>
              </a:rPr>
              <a:t>	--output-hashing none </a:t>
            </a:r>
          </a:p>
          <a:p>
            <a:pPr lvl="0">
              <a:lnSpc>
                <a:spcPct val="150000"/>
              </a:lnSpc>
              <a:buClr>
                <a:schemeClr val="dk1"/>
              </a:buClr>
              <a:buSzPts val="1100"/>
            </a:pPr>
            <a:r>
              <a:rPr lang="en-GB" sz="1200" dirty="0">
                <a:solidFill>
                  <a:srgbClr val="FFFFFF"/>
                </a:solidFill>
                <a:latin typeface="Courier New"/>
                <a:ea typeface="Courier New"/>
                <a:cs typeface="Courier New"/>
                <a:sym typeface="Courier New"/>
              </a:rPr>
              <a:t>	--single-bundle true</a:t>
            </a:r>
            <a:endParaRPr sz="1200" dirty="0">
              <a:solidFill>
                <a:srgbClr val="FFFFFF"/>
              </a:solidFill>
              <a:latin typeface="Montserrat"/>
              <a:ea typeface="Montserrat"/>
              <a:cs typeface="Montserrat"/>
              <a:sym typeface="Montserrat"/>
            </a:endParaRPr>
          </a:p>
        </p:txBody>
      </p:sp>
      <p:sp>
        <p:nvSpPr>
          <p:cNvPr id="442" name="Google Shape;44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AE7B75A-C406-4A09-8167-EED32DBA0FF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42174344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4"/>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ontserrat"/>
                <a:ea typeface="Montserrat"/>
                <a:cs typeface="Montserrat"/>
                <a:sym typeface="Montserrat"/>
              </a:rPr>
              <a:t>Now our component is </a:t>
            </a:r>
            <a:r>
              <a:rPr lang="en-GB" b="1">
                <a:latin typeface="Montserrat"/>
                <a:ea typeface="Montserrat"/>
                <a:cs typeface="Montserrat"/>
                <a:sym typeface="Montserrat"/>
              </a:rPr>
              <a:t>ready</a:t>
            </a:r>
            <a:r>
              <a:rPr lang="en-GB">
                <a:latin typeface="Montserrat"/>
                <a:ea typeface="Montserrat"/>
                <a:cs typeface="Montserrat"/>
                <a:sym typeface="Montserrat"/>
              </a:rPr>
              <a:t>!</a:t>
            </a:r>
            <a:endParaRPr>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3DBF58B6-94F8-4342-B9B6-F196CB875F69}"/>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93"/>
          <p:cNvPicPr preferRelativeResize="0"/>
          <p:nvPr/>
        </p:nvPicPr>
        <p:blipFill rotWithShape="1">
          <a:blip r:embed="rId3">
            <a:alphaModFix amt="71000"/>
          </a:blip>
          <a:srcRect l="20102" t="10489" b="5597"/>
          <a:stretch/>
        </p:blipFill>
        <p:spPr>
          <a:xfrm>
            <a:off x="0" y="0"/>
            <a:ext cx="9143999" cy="5143500"/>
          </a:xfrm>
          <a:prstGeom prst="rect">
            <a:avLst/>
          </a:prstGeom>
          <a:noFill/>
          <a:ln>
            <a:noFill/>
          </a:ln>
        </p:spPr>
      </p:pic>
      <p:sp>
        <p:nvSpPr>
          <p:cNvPr id="584" name="Google Shape;584;p93"/>
          <p:cNvSpPr txBox="1"/>
          <p:nvPr/>
        </p:nvSpPr>
        <p:spPr>
          <a:xfrm>
            <a:off x="3012475" y="539550"/>
            <a:ext cx="5550600" cy="1276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5200" b="1">
                <a:solidFill>
                  <a:schemeClr val="dk1"/>
                </a:solidFill>
                <a:latin typeface="Montserrat"/>
                <a:ea typeface="Montserrat"/>
                <a:cs typeface="Montserrat"/>
                <a:sym typeface="Montserrat"/>
              </a:rPr>
              <a:t>Ivy</a:t>
            </a:r>
            <a:endParaRPr sz="5200" b="1">
              <a:solidFill>
                <a:schemeClr val="dk1"/>
              </a:solidFill>
              <a:latin typeface="Montserrat"/>
              <a:ea typeface="Montserrat"/>
              <a:cs typeface="Montserrat"/>
              <a:sym typeface="Montserrat"/>
            </a:endParaRPr>
          </a:p>
        </p:txBody>
      </p:sp>
      <p:sp>
        <p:nvSpPr>
          <p:cNvPr id="585" name="Google Shape;585;p93"/>
          <p:cNvSpPr txBox="1"/>
          <p:nvPr/>
        </p:nvSpPr>
        <p:spPr>
          <a:xfrm>
            <a:off x="3562375" y="2853600"/>
            <a:ext cx="4755600" cy="5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p93"/>
          <p:cNvSpPr txBox="1"/>
          <p:nvPr/>
        </p:nvSpPr>
        <p:spPr>
          <a:xfrm>
            <a:off x="2247925" y="2015400"/>
            <a:ext cx="6153300" cy="2648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800">
                <a:latin typeface="Montserrat"/>
                <a:ea typeface="Montserrat"/>
                <a:cs typeface="Montserrat"/>
                <a:sym typeface="Montserrat"/>
              </a:rPr>
              <a:t>The new backwards-compatible Angular renderer:</a:t>
            </a:r>
            <a:endParaRPr sz="1800">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Speed improvements</a:t>
            </a:r>
            <a:endParaRPr sz="1800">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Bundle size reduction</a:t>
            </a:r>
            <a:endParaRPr sz="1800">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Increasing flexibility</a:t>
            </a:r>
            <a:endParaRPr sz="1800">
              <a:latin typeface="Montserrat"/>
              <a:ea typeface="Montserrat"/>
              <a:cs typeface="Montserrat"/>
              <a:sym typeface="Montserrat"/>
            </a:endParaRPr>
          </a:p>
        </p:txBody>
      </p:sp>
      <p:sp>
        <p:nvSpPr>
          <p:cNvPr id="7" name="Google Shape;56;p13">
            <a:extLst>
              <a:ext uri="{FF2B5EF4-FFF2-40B4-BE49-F238E27FC236}">
                <a16:creationId xmlns:a16="http://schemas.microsoft.com/office/drawing/2014/main" id="{6AE9E6D5-7F93-4A5B-90EF-73F28260C51D}"/>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6"/>
          <p:cNvSpPr txBox="1">
            <a:spLocks noGrp="1"/>
          </p:cNvSpPr>
          <p:nvPr>
            <p:ph type="title"/>
          </p:nvPr>
        </p:nvSpPr>
        <p:spPr>
          <a:xfrm>
            <a:off x="311700" y="2038800"/>
            <a:ext cx="8520600" cy="10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ontserrat"/>
                <a:ea typeface="Montserrat"/>
                <a:cs typeface="Montserrat"/>
                <a:sym typeface="Montserrat"/>
              </a:rPr>
              <a:t>How do we </a:t>
            </a:r>
            <a:r>
              <a:rPr lang="en-GB" b="1">
                <a:latin typeface="Montserrat"/>
                <a:ea typeface="Montserrat"/>
                <a:cs typeface="Montserrat"/>
                <a:sym typeface="Montserrat"/>
              </a:rPr>
              <a:t>use</a:t>
            </a:r>
            <a:r>
              <a:rPr lang="en-GB">
                <a:latin typeface="Montserrat"/>
                <a:ea typeface="Montserrat"/>
                <a:cs typeface="Montserrat"/>
                <a:sym typeface="Montserrat"/>
              </a:rPr>
              <a:t> it?</a:t>
            </a:r>
            <a:endParaRPr>
              <a:latin typeface="Montserrat"/>
              <a:ea typeface="Montserrat"/>
              <a:cs typeface="Montserrat"/>
              <a:sym typeface="Montserrat"/>
            </a:endParaRPr>
          </a:p>
          <a:p>
            <a:pPr marL="0" lvl="0" indent="0" algn="ctr" rtl="0">
              <a:spcBef>
                <a:spcPts val="0"/>
              </a:spcBef>
              <a:spcAft>
                <a:spcPts val="0"/>
              </a:spcAft>
              <a:buNone/>
            </a:pPr>
            <a:endParaRPr>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E4DAD84D-449C-4C3C-9B8D-5736916CAB48}"/>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07"/>
        <p:cNvGrpSpPr/>
        <p:nvPr/>
      </p:nvGrpSpPr>
      <p:grpSpPr>
        <a:xfrm>
          <a:off x="0" y="0"/>
          <a:ext cx="0" cy="0"/>
          <a:chOff x="0" y="0"/>
          <a:chExt cx="0" cy="0"/>
        </a:xfrm>
      </p:grpSpPr>
      <p:sp>
        <p:nvSpPr>
          <p:cNvPr id="608" name="Google Shape;608;p97"/>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npm install </a:t>
            </a:r>
            <a:r>
              <a:rPr lang="en-GB">
                <a:solidFill>
                  <a:srgbClr val="FFFFFF"/>
                </a:solidFill>
                <a:latin typeface="Courier New"/>
                <a:ea typeface="Courier New"/>
                <a:cs typeface="Courier New"/>
                <a:sym typeface="Courier New"/>
              </a:rPr>
              <a:t>@webcomponents/custom-elements</a:t>
            </a:r>
            <a:r>
              <a:rPr lang="en-GB" b="1">
                <a:solidFill>
                  <a:srgbClr val="FFFFFF"/>
                </a:solidFill>
                <a:latin typeface="Courier New"/>
                <a:ea typeface="Courier New"/>
                <a:cs typeface="Courier New"/>
                <a:sym typeface="Courier New"/>
              </a:rPr>
              <a:t> --save</a:t>
            </a:r>
            <a:endParaRPr>
              <a:solidFill>
                <a:srgbClr val="FFFFFF"/>
              </a:solidFill>
              <a:latin typeface="Montserrat"/>
              <a:ea typeface="Montserrat"/>
              <a:cs typeface="Montserrat"/>
              <a:sym typeface="Montserrat"/>
            </a:endParaRPr>
          </a:p>
        </p:txBody>
      </p:sp>
      <p:sp>
        <p:nvSpPr>
          <p:cNvPr id="609" name="Google Shape;609;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57C0A789-D358-45BC-9A8E-6D547AB8534C}"/>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13"/>
        <p:cNvGrpSpPr/>
        <p:nvPr/>
      </p:nvGrpSpPr>
      <p:grpSpPr>
        <a:xfrm>
          <a:off x="0" y="0"/>
          <a:ext cx="0" cy="0"/>
          <a:chOff x="0" y="0"/>
          <a:chExt cx="0" cy="0"/>
        </a:xfrm>
      </p:grpSpPr>
      <p:sp>
        <p:nvSpPr>
          <p:cNvPr id="614" name="Google Shape;614;p98"/>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import </a:t>
            </a:r>
            <a:r>
              <a:rPr lang="en-GB">
                <a:solidFill>
                  <a:srgbClr val="FFFFFF"/>
                </a:solidFill>
                <a:latin typeface="Courier New"/>
                <a:ea typeface="Courier New"/>
                <a:cs typeface="Courier New"/>
                <a:sym typeface="Courier New"/>
              </a:rPr>
              <a:t>'@webcomponents/custom-elements/custom-elements.min';</a:t>
            </a:r>
            <a:endParaRPr>
              <a:solidFill>
                <a:srgbClr val="FFFFFF"/>
              </a:solidFill>
              <a:latin typeface="Courier New"/>
              <a:ea typeface="Courier New"/>
              <a:cs typeface="Courier New"/>
              <a:sym typeface="Courier New"/>
            </a:endParaRPr>
          </a:p>
        </p:txBody>
      </p:sp>
      <p:sp>
        <p:nvSpPr>
          <p:cNvPr id="615" name="Google Shape;615;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polyfills.ts</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3B036A02-603C-4CBE-AFEE-6C6DA9F528B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19"/>
        <p:cNvGrpSpPr/>
        <p:nvPr/>
      </p:nvGrpSpPr>
      <p:grpSpPr>
        <a:xfrm>
          <a:off x="0" y="0"/>
          <a:ext cx="0" cy="0"/>
          <a:chOff x="0" y="0"/>
          <a:chExt cx="0" cy="0"/>
        </a:xfrm>
      </p:grpSpPr>
      <p:sp>
        <p:nvSpPr>
          <p:cNvPr id="620" name="Google Shape;620;p99"/>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app.component.ts</a:t>
            </a:r>
            <a:endParaRPr>
              <a:solidFill>
                <a:srgbClr val="FFFFFF"/>
              </a:solidFill>
              <a:latin typeface="Montserrat"/>
              <a:ea typeface="Montserrat"/>
              <a:cs typeface="Montserrat"/>
              <a:sym typeface="Montserrat"/>
            </a:endParaRPr>
          </a:p>
        </p:txBody>
      </p:sp>
      <p:sp>
        <p:nvSpPr>
          <p:cNvPr id="621" name="Google Shape;621;p99"/>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dirty="0">
                <a:solidFill>
                  <a:srgbClr val="569CD6"/>
                </a:solidFill>
                <a:latin typeface="Montserrat"/>
                <a:ea typeface="Montserrat"/>
                <a:cs typeface="Montserrat"/>
                <a:sym typeface="Montserrat"/>
              </a:rPr>
              <a:t>import</a:t>
            </a:r>
            <a:r>
              <a:rPr lang="en-GB" sz="1200" dirty="0">
                <a:solidFill>
                  <a:srgbClr val="D4D4D4"/>
                </a:solidFill>
                <a:latin typeface="Montserrat"/>
                <a:ea typeface="Montserrat"/>
                <a:cs typeface="Montserrat"/>
                <a:sym typeface="Montserrat"/>
              </a:rPr>
              <a:t> { Component } </a:t>
            </a:r>
            <a:r>
              <a:rPr lang="en-GB" sz="1200" dirty="0">
                <a:solidFill>
                  <a:srgbClr val="569CD6"/>
                </a:solidFill>
                <a:latin typeface="Montserrat"/>
                <a:ea typeface="Montserrat"/>
                <a:cs typeface="Montserrat"/>
                <a:sym typeface="Montserrat"/>
              </a:rPr>
              <a:t>from</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'@angular/core'</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600" b="1" dirty="0">
                <a:solidFill>
                  <a:srgbClr val="569CD6"/>
                </a:solidFill>
                <a:latin typeface="Montserrat"/>
                <a:ea typeface="Montserrat"/>
                <a:cs typeface="Montserrat"/>
                <a:sym typeface="Montserrat"/>
              </a:rPr>
              <a:t>import</a:t>
            </a:r>
            <a:r>
              <a:rPr lang="en-GB" sz="1600" b="1" dirty="0">
                <a:solidFill>
                  <a:srgbClr val="D4D4D4"/>
                </a:solidFill>
                <a:latin typeface="Montserrat"/>
                <a:ea typeface="Montserrat"/>
                <a:cs typeface="Montserrat"/>
                <a:sym typeface="Montserrat"/>
              </a:rPr>
              <a:t> </a:t>
            </a:r>
            <a:r>
              <a:rPr lang="en-GB" sz="1600" b="1" dirty="0">
                <a:solidFill>
                  <a:srgbClr val="569CD6"/>
                </a:solidFill>
                <a:latin typeface="Montserrat"/>
                <a:ea typeface="Montserrat"/>
                <a:cs typeface="Montserrat"/>
                <a:sym typeface="Montserrat"/>
              </a:rPr>
              <a:t>*</a:t>
            </a:r>
            <a:r>
              <a:rPr lang="en-GB" sz="1600" b="1" dirty="0">
                <a:solidFill>
                  <a:srgbClr val="D4D4D4"/>
                </a:solidFill>
                <a:latin typeface="Montserrat"/>
                <a:ea typeface="Montserrat"/>
                <a:cs typeface="Montserrat"/>
                <a:sym typeface="Montserrat"/>
              </a:rPr>
              <a:t> </a:t>
            </a:r>
            <a:r>
              <a:rPr lang="en-GB" sz="1600" b="1" dirty="0">
                <a:solidFill>
                  <a:srgbClr val="569CD6"/>
                </a:solidFill>
                <a:latin typeface="Montserrat"/>
                <a:ea typeface="Montserrat"/>
                <a:cs typeface="Montserrat"/>
                <a:sym typeface="Montserrat"/>
              </a:rPr>
              <a:t>as</a:t>
            </a:r>
            <a:r>
              <a:rPr lang="en-GB" sz="1600" b="1" dirty="0">
                <a:solidFill>
                  <a:srgbClr val="D4D4D4"/>
                </a:solidFill>
                <a:latin typeface="Montserrat"/>
                <a:ea typeface="Montserrat"/>
                <a:cs typeface="Montserrat"/>
                <a:sym typeface="Montserrat"/>
              </a:rPr>
              <a:t> </a:t>
            </a:r>
            <a:r>
              <a:rPr lang="en-GB" sz="1600" b="1" dirty="0" err="1">
                <a:solidFill>
                  <a:srgbClr val="D4D4D4"/>
                </a:solidFill>
                <a:latin typeface="Montserrat"/>
                <a:ea typeface="Montserrat"/>
                <a:cs typeface="Montserrat"/>
                <a:sym typeface="Montserrat"/>
              </a:rPr>
              <a:t>bbCard</a:t>
            </a:r>
            <a:r>
              <a:rPr lang="en-GB" sz="1600" b="1" dirty="0">
                <a:solidFill>
                  <a:srgbClr val="D4D4D4"/>
                </a:solidFill>
                <a:latin typeface="Montserrat"/>
                <a:ea typeface="Montserrat"/>
                <a:cs typeface="Montserrat"/>
                <a:sym typeface="Montserrat"/>
              </a:rPr>
              <a:t> </a:t>
            </a:r>
            <a:r>
              <a:rPr lang="en-GB" sz="1600" b="1" dirty="0">
                <a:solidFill>
                  <a:srgbClr val="569CD6"/>
                </a:solidFill>
                <a:latin typeface="Montserrat"/>
                <a:ea typeface="Montserrat"/>
                <a:cs typeface="Montserrat"/>
                <a:sym typeface="Montserrat"/>
              </a:rPr>
              <a:t>from</a:t>
            </a:r>
            <a:r>
              <a:rPr lang="en-GB" sz="1600" b="1" dirty="0">
                <a:solidFill>
                  <a:srgbClr val="D4D4D4"/>
                </a:solidFill>
                <a:latin typeface="Montserrat"/>
                <a:ea typeface="Montserrat"/>
                <a:cs typeface="Montserrat"/>
                <a:sym typeface="Montserrat"/>
              </a:rPr>
              <a:t> </a:t>
            </a:r>
            <a:r>
              <a:rPr lang="en-GB" sz="1600" b="1" dirty="0">
                <a:solidFill>
                  <a:srgbClr val="CE9178"/>
                </a:solidFill>
                <a:latin typeface="Montserrat"/>
                <a:ea typeface="Montserrat"/>
                <a:cs typeface="Montserrat"/>
                <a:sym typeface="Montserrat"/>
              </a:rPr>
              <a:t>'../</a:t>
            </a:r>
            <a:r>
              <a:rPr lang="en-GB" sz="1600" b="1" dirty="0">
                <a:solidFill>
                  <a:srgbClr val="C68D75"/>
                </a:solidFill>
                <a:latin typeface="Montserrat"/>
                <a:ea typeface="Montserrat"/>
                <a:cs typeface="Montserrat"/>
                <a:sym typeface="Montserrat"/>
              </a:rPr>
              <a:t>web-components</a:t>
            </a:r>
            <a:r>
              <a:rPr lang="en-GB" sz="1600" b="1" dirty="0">
                <a:solidFill>
                  <a:srgbClr val="CE9178"/>
                </a:solidFill>
                <a:latin typeface="Montserrat"/>
                <a:ea typeface="Montserrat"/>
                <a:cs typeface="Montserrat"/>
                <a:sym typeface="Montserrat"/>
              </a:rPr>
              <a:t>/bb-card/bb-card.js'</a:t>
            </a:r>
            <a:r>
              <a:rPr lang="en-GB" sz="1600" b="1" dirty="0">
                <a:solidFill>
                  <a:srgbClr val="D4D4D4"/>
                </a:solidFill>
                <a:latin typeface="Montserrat"/>
                <a:ea typeface="Montserrat"/>
                <a:cs typeface="Montserrat"/>
                <a:sym typeface="Montserrat"/>
              </a:rPr>
              <a:t>;</a:t>
            </a:r>
            <a:endParaRPr sz="1600" b="1"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@Component({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selector: </a:t>
            </a:r>
            <a:r>
              <a:rPr lang="en-GB" sz="1200" dirty="0">
                <a:solidFill>
                  <a:srgbClr val="CE9178"/>
                </a:solidFill>
                <a:latin typeface="Montserrat"/>
                <a:ea typeface="Montserrat"/>
                <a:cs typeface="Montserrat"/>
                <a:sym typeface="Montserrat"/>
              </a:rPr>
              <a:t>'berry-root'</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template: </a:t>
            </a:r>
            <a:r>
              <a:rPr lang="en-GB" sz="1200" dirty="0">
                <a:solidFill>
                  <a:srgbClr val="CE9178"/>
                </a:solidFill>
                <a:latin typeface="Montserrat"/>
                <a:ea typeface="Montserrat"/>
                <a:cs typeface="Montserrat"/>
                <a:sym typeface="Montserrat"/>
              </a:rPr>
              <a:t>`</a:t>
            </a:r>
            <a:endParaRPr sz="1200" dirty="0">
              <a:solidFill>
                <a:srgbClr val="CE9178"/>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GB" sz="1200" b="1" dirty="0">
                <a:solidFill>
                  <a:srgbClr val="CE9178"/>
                </a:solidFill>
                <a:latin typeface="Montserrat"/>
                <a:ea typeface="Montserrat"/>
                <a:cs typeface="Montserrat"/>
                <a:sym typeface="Montserrat"/>
              </a:rPr>
              <a:t>&lt;bb-card </a:t>
            </a:r>
            <a:endParaRPr sz="1200" b="1" dirty="0">
              <a:solidFill>
                <a:srgbClr val="CE9178"/>
              </a:solidFill>
              <a:latin typeface="Montserrat"/>
              <a:ea typeface="Montserrat"/>
              <a:cs typeface="Montserrat"/>
              <a:sym typeface="Montserrat"/>
            </a:endParaRPr>
          </a:p>
          <a:p>
            <a:pPr marL="457200" lvl="0" indent="457200" algn="l" rtl="0">
              <a:lnSpc>
                <a:spcPct val="115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title='Strawberries' </a:t>
            </a:r>
            <a:endParaRPr sz="1200" dirty="0">
              <a:solidFill>
                <a:srgbClr val="CE9178"/>
              </a:solidFill>
              <a:latin typeface="Montserrat"/>
              <a:ea typeface="Montserrat"/>
              <a:cs typeface="Montserrat"/>
              <a:sym typeface="Montserrat"/>
            </a:endParaRPr>
          </a:p>
          <a:p>
            <a:pPr marL="914400" lvl="0" indent="0" algn="l" rtl="0">
              <a:lnSpc>
                <a:spcPct val="115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description='Fresh from Sherry garden' </a:t>
            </a:r>
            <a:r>
              <a:rPr lang="en-GB" sz="1200" dirty="0" err="1">
                <a:solidFill>
                  <a:srgbClr val="CE9178"/>
                </a:solidFill>
                <a:latin typeface="Montserrat"/>
                <a:ea typeface="Montserrat"/>
                <a:cs typeface="Montserrat"/>
                <a:sym typeface="Montserrat"/>
              </a:rPr>
              <a:t>img</a:t>
            </a:r>
            <a:r>
              <a:rPr lang="en-GB" sz="1200" dirty="0">
                <a:solidFill>
                  <a:srgbClr val="CE9178"/>
                </a:solidFill>
                <a:latin typeface="Montserrat"/>
                <a:ea typeface="Montserrat"/>
                <a:cs typeface="Montserrat"/>
                <a:sym typeface="Montserrat"/>
              </a:rPr>
              <a:t>='../assets/images/strawberry-unx.jpeg' style="--background-</a:t>
            </a:r>
            <a:r>
              <a:rPr lang="en-GB" sz="1200" dirty="0" err="1">
                <a:solidFill>
                  <a:srgbClr val="CE9178"/>
                </a:solidFill>
                <a:latin typeface="Montserrat"/>
                <a:ea typeface="Montserrat"/>
                <a:cs typeface="Montserrat"/>
                <a:sym typeface="Montserrat"/>
              </a:rPr>
              <a:t>color</a:t>
            </a:r>
            <a:r>
              <a:rPr lang="en-GB" sz="1200" dirty="0">
                <a:solidFill>
                  <a:srgbClr val="CE9178"/>
                </a:solidFill>
                <a:latin typeface="Montserrat"/>
                <a:ea typeface="Montserrat"/>
                <a:cs typeface="Montserrat"/>
                <a:sym typeface="Montserrat"/>
              </a:rPr>
              <a:t>: #A11B38; --</a:t>
            </a:r>
            <a:r>
              <a:rPr lang="en-GB" sz="1200" dirty="0" err="1">
                <a:solidFill>
                  <a:srgbClr val="CE9178"/>
                </a:solidFill>
                <a:latin typeface="Montserrat"/>
                <a:ea typeface="Montserrat"/>
                <a:cs typeface="Montserrat"/>
                <a:sym typeface="Montserrat"/>
              </a:rPr>
              <a:t>color</a:t>
            </a:r>
            <a:r>
              <a:rPr lang="en-GB" sz="1200" dirty="0">
                <a:solidFill>
                  <a:srgbClr val="CE9178"/>
                </a:solidFill>
                <a:latin typeface="Montserrat"/>
                <a:ea typeface="Montserrat"/>
                <a:cs typeface="Montserrat"/>
                <a:sym typeface="Montserrat"/>
              </a:rPr>
              <a:t>: #</a:t>
            </a:r>
            <a:r>
              <a:rPr lang="en-GB" sz="1200" dirty="0" err="1">
                <a:solidFill>
                  <a:srgbClr val="CE9178"/>
                </a:solidFill>
                <a:latin typeface="Montserrat"/>
                <a:ea typeface="Montserrat"/>
                <a:cs typeface="Montserrat"/>
                <a:sym typeface="Montserrat"/>
              </a:rPr>
              <a:t>ffffff</a:t>
            </a:r>
            <a:r>
              <a:rPr lang="en-GB" sz="1200" dirty="0">
                <a:solidFill>
                  <a:srgbClr val="CE9178"/>
                </a:solidFill>
                <a:latin typeface="Montserrat"/>
                <a:ea typeface="Montserrat"/>
                <a:cs typeface="Montserrat"/>
                <a:sym typeface="Montserrat"/>
              </a:rPr>
              <a:t>;"&gt; </a:t>
            </a:r>
            <a:endParaRPr sz="1200" dirty="0">
              <a:solidFill>
                <a:srgbClr val="CE9178"/>
              </a:solidFill>
              <a:latin typeface="Montserrat"/>
              <a:ea typeface="Montserrat"/>
              <a:cs typeface="Montserrat"/>
              <a:sym typeface="Montserrat"/>
            </a:endParaRPr>
          </a:p>
          <a:p>
            <a:pPr marL="914400" lvl="0" indent="0" algn="l" rtl="0">
              <a:lnSpc>
                <a:spcPct val="115000"/>
              </a:lnSpc>
              <a:spcBef>
                <a:spcPts val="0"/>
              </a:spcBef>
              <a:spcAft>
                <a:spcPts val="0"/>
              </a:spcAft>
              <a:buClr>
                <a:schemeClr val="dk1"/>
              </a:buClr>
              <a:buSzPts val="1100"/>
              <a:buFont typeface="Arial"/>
              <a:buNone/>
            </a:pPr>
            <a:r>
              <a:rPr lang="en-GB" sz="1200" dirty="0">
                <a:solidFill>
                  <a:schemeClr val="lt1"/>
                </a:solidFill>
                <a:latin typeface="Montserrat"/>
                <a:ea typeface="Montserrat"/>
                <a:cs typeface="Montserrat"/>
                <a:sym typeface="Montserrat"/>
              </a:rPr>
              <a:t>loading... </a:t>
            </a:r>
            <a:endParaRPr sz="1200" dirty="0">
              <a:solidFill>
                <a:schemeClr val="lt1"/>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GB" sz="1200" b="1" dirty="0">
                <a:solidFill>
                  <a:srgbClr val="CE9178"/>
                </a:solidFill>
                <a:latin typeface="Montserrat"/>
                <a:ea typeface="Montserrat"/>
                <a:cs typeface="Montserrat"/>
                <a:sym typeface="Montserrat"/>
              </a:rPr>
              <a:t>&lt;/bb-card&gt;</a:t>
            </a:r>
            <a:endParaRPr sz="1200" b="1" dirty="0">
              <a:solidFill>
                <a:srgbClr val="CE9178"/>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styleUrls</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'./app.component.css'</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dirty="0">
                <a:solidFill>
                  <a:srgbClr val="569CD6"/>
                </a:solidFill>
                <a:latin typeface="Montserrat"/>
                <a:ea typeface="Montserrat"/>
                <a:cs typeface="Montserrat"/>
                <a:sym typeface="Montserrat"/>
              </a:rPr>
              <a:t>export</a:t>
            </a: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AppComponent</a:t>
            </a: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dirty="0">
              <a:solidFill>
                <a:srgbClr val="D4D4D4"/>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3690AD23-E851-4B16-B65C-AF07A8E1F2EC}"/>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11335</TotalTime>
  <Words>4032</Words>
  <Application>Microsoft Office PowerPoint</Application>
  <PresentationFormat>On-screen Show (16:9)</PresentationFormat>
  <Paragraphs>835</Paragraphs>
  <Slides>126</Slides>
  <Notes>125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126</vt:i4>
      </vt:variant>
    </vt:vector>
  </HeadingPairs>
  <TitlesOfParts>
    <vt:vector size="135" baseType="lpstr">
      <vt:lpstr>Montserrat SemiBold</vt:lpstr>
      <vt:lpstr>Raleway</vt:lpstr>
      <vt:lpstr>-apple-system</vt:lpstr>
      <vt:lpstr>Montserrat</vt:lpstr>
      <vt:lpstr>Roboto</vt:lpstr>
      <vt:lpstr>Verdana</vt:lpstr>
      <vt:lpstr>Arial</vt:lpstr>
      <vt:lpstr>Courier New</vt:lpstr>
      <vt:lpstr>Simple Light</vt:lpstr>
      <vt:lpstr>Web Components with Angular</vt:lpstr>
      <vt:lpstr>PowerPoint Presentation</vt:lpstr>
      <vt:lpstr>PowerPoint Presentation</vt:lpstr>
      <vt:lpstr>PowerPoint Presentation</vt:lpstr>
      <vt:lpstr>PowerPoint Presentation</vt:lpstr>
      <vt:lpstr>PowerPoint Presentation</vt:lpstr>
      <vt:lpstr>(Angular) Components</vt:lpstr>
      <vt:lpstr>PowerPoint Presentation</vt:lpstr>
      <vt:lpstr>What’s missing: </vt:lpstr>
      <vt:lpstr>What’s missing: </vt:lpstr>
      <vt:lpstr>What’s missing:  </vt:lpstr>
      <vt:lpstr>What’s missing: </vt:lpstr>
      <vt:lpstr>What does have all these things?</vt:lpstr>
      <vt:lpstr>Web Components  provides a lot of this</vt:lpstr>
      <vt:lpstr>A component that is platform agnostic</vt:lpstr>
      <vt:lpstr>PowerPoint Presentation</vt:lpstr>
      <vt:lpstr>PowerPoint Presentation</vt:lpstr>
      <vt:lpstr>Web components consist of three main technologies:</vt:lpstr>
      <vt:lpstr> HTML template          &lt;template&gt; &lt;/template&gt; </vt:lpstr>
      <vt:lpstr>HTML Template</vt:lpstr>
      <vt:lpstr>Why HTML templates?</vt:lpstr>
      <vt:lpstr> HTML Template Custom Elements   </vt:lpstr>
      <vt:lpstr>Naming your custom element  </vt:lpstr>
      <vt:lpstr>Naming the attributes  </vt:lpstr>
      <vt:lpstr>Custom elements lifecycle</vt:lpstr>
      <vt:lpstr>Custom elements</vt:lpstr>
      <vt:lpstr>Custom elements </vt:lpstr>
      <vt:lpstr>Custom elements  </vt:lpstr>
      <vt:lpstr>Custom elements  </vt:lpstr>
      <vt:lpstr>Custom elements  </vt:lpstr>
      <vt:lpstr>Custom elements  </vt:lpstr>
      <vt:lpstr>PowerPoint Presentation</vt:lpstr>
      <vt:lpstr>PowerPoint Presentation</vt:lpstr>
      <vt:lpstr>Global CSS </vt:lpstr>
      <vt:lpstr>PowerPoint Presentation</vt:lpstr>
      <vt:lpstr> HTML Template Custom Elements Shadow DOM </vt:lpstr>
      <vt:lpstr>Shadow DOM </vt:lpstr>
      <vt:lpstr>Shadow DOM</vt:lpstr>
      <vt:lpstr>Slots</vt:lpstr>
      <vt:lpstr>Shadow DOM WITH A PLACEHOLDER FOR SLOT </vt:lpstr>
      <vt:lpstr>Template</vt:lpstr>
      <vt:lpstr>Custom Element </vt:lpstr>
      <vt:lpstr>CSS Custom Properties</vt:lpstr>
      <vt:lpstr>Shadow DOM WITH A PLACEHOLDER FOR SLOT </vt:lpstr>
      <vt:lpstr>Template</vt:lpstr>
      <vt:lpstr>CSS custom properties</vt:lpstr>
      <vt:lpstr>PowerPoint Presentation</vt:lpstr>
      <vt:lpstr>:host</vt:lpstr>
      <vt:lpstr>Template</vt:lpstr>
      <vt:lpstr>PowerPoint Presentation</vt:lpstr>
      <vt:lpstr>PowerPoint Presentation</vt:lpstr>
      <vt:lpstr>Global CSS </vt:lpstr>
      <vt:lpstr>PowerPoint Presentation</vt:lpstr>
      <vt:lpstr>We made it!</vt:lpstr>
      <vt:lpstr>PowerPoint Presentation</vt:lpstr>
      <vt:lpstr>Angular Elements</vt:lpstr>
      <vt:lpstr>terminal</vt:lpstr>
      <vt:lpstr>terminal</vt:lpstr>
      <vt:lpstr>terminal</vt:lpstr>
      <vt:lpstr>terminal</vt:lpstr>
      <vt:lpstr>terminal</vt:lpstr>
      <vt:lpstr>polyfills.ts</vt:lpstr>
      <vt:lpstr>tsconfig.json</vt:lpstr>
      <vt:lpstr>terminal</vt:lpstr>
      <vt:lpstr>card.component.ts</vt:lpstr>
      <vt:lpstr>Look back...</vt:lpstr>
      <vt:lpstr>Web component (Native)</vt:lpstr>
      <vt:lpstr>Web component (Native)</vt:lpstr>
      <vt:lpstr>ViewEncapsulation.ShadowDom</vt:lpstr>
      <vt:lpstr>card.component.ts</vt:lpstr>
      <vt:lpstr>Make our code Angular friendly</vt:lpstr>
      <vt:lpstr>card.component.ts</vt:lpstr>
      <vt:lpstr>card.component.ts</vt:lpstr>
      <vt:lpstr>card.component.scss</vt:lpstr>
      <vt:lpstr>Register our component in NgModule </vt:lpstr>
      <vt:lpstr>app.module.ts</vt:lpstr>
      <vt:lpstr>Look back...</vt:lpstr>
      <vt:lpstr>Web component (Native)</vt:lpstr>
      <vt:lpstr>Web component (Native)</vt:lpstr>
      <vt:lpstr>app.module.ts</vt:lpstr>
      <vt:lpstr>app.module.ts</vt:lpstr>
      <vt:lpstr>terminal</vt:lpstr>
      <vt:lpstr>PowerPoint Presentation</vt:lpstr>
      <vt:lpstr>PowerPoint Presentation</vt:lpstr>
      <vt:lpstr>Wait a min</vt:lpstr>
      <vt:lpstr>PowerPoint Presentation</vt:lpstr>
      <vt:lpstr> Huge bundle size No support for one bundle -&gt; Eject Complicated!  </vt:lpstr>
      <vt:lpstr>ngx-build-plus</vt:lpstr>
      <vt:lpstr> Extends Cli No Eject Build a single bundle No need to add Angular multiple times to your project Universal module </vt:lpstr>
      <vt:lpstr>terminal</vt:lpstr>
      <vt:lpstr>angular.json</vt:lpstr>
      <vt:lpstr>webpack.extra.js</vt:lpstr>
      <vt:lpstr>terminal</vt:lpstr>
      <vt:lpstr>Now our component is ready!</vt:lpstr>
      <vt:lpstr>PowerPoint Presentation</vt:lpstr>
      <vt:lpstr>How do we use it? </vt:lpstr>
      <vt:lpstr>terminal</vt:lpstr>
      <vt:lpstr>polyfills.ts</vt:lpstr>
      <vt:lpstr>app.component.ts</vt:lpstr>
      <vt:lpstr>PowerPoint Presentation</vt:lpstr>
      <vt:lpstr>app.module.ts</vt:lpstr>
      <vt:lpstr>PowerPoint Presentation</vt:lpstr>
      <vt:lpstr>✅ Web components fundamentals  ✅ Create a web component   ✅ Create a web component with Angular  ✅ How to build an Angular element  ✅ Add a web component to an existing        Angular project </vt:lpstr>
      <vt:lpstr>Web Components rock?</vt:lpstr>
      <vt:lpstr>Maximum interoperability Support from Frameworks (Tooling) Many success stories Browsers are ready  </vt:lpstr>
      <vt:lpstr>PowerPoint Presentation</vt:lpstr>
      <vt:lpstr>Next?</vt:lpstr>
      <vt:lpstr>lit-html</vt:lpstr>
      <vt:lpstr>What is lit-html? </vt:lpstr>
      <vt:lpstr>lit-html</vt:lpstr>
      <vt:lpstr>lit-html</vt:lpstr>
      <vt:lpstr>lit-html</vt:lpstr>
      <vt:lpstr>lit-html</vt:lpstr>
      <vt:lpstr>PowerPoint Presentation</vt:lpstr>
      <vt:lpstr>lit-element</vt:lpstr>
      <vt:lpstr>What is lit-element? </vt:lpstr>
      <vt:lpstr>lit-element</vt:lpstr>
      <vt:lpstr>lit-element</vt:lpstr>
      <vt:lpstr>lit-element</vt:lpstr>
      <vt:lpstr>CSS Shadow Parts ::part() </vt:lpstr>
      <vt:lpstr>::part </vt:lpstr>
      <vt:lpstr>::part </vt:lpstr>
      <vt:lpstr>Web Components do ROCK!</vt:lpstr>
      <vt:lpstr>Angular ♥ Web Components</vt:lpstr>
      <vt:lpstr>PowerPoint Presentation</vt:lpstr>
      <vt:lpstr>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Components with Angular</dc:title>
  <dc:creator>Shahrzad Sherry List</dc:creator>
  <cp:lastModifiedBy>Shahrzad Sherry List</cp:lastModifiedBy>
  <cp:revision>47</cp:revision>
  <dcterms:modified xsi:type="dcterms:W3CDTF">2019-02-03T09:27:22Z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shlist@microsoft.com</vt:lpwstr>
  </property>
  <property fmtid="{D5CDD505-2E9C-101B-9397-08002B2CF9AE}" pid="5" name="MSIP_Label_f42aa342-8706-4288-bd11-ebb85995028c_SetDate">
    <vt:lpwstr>2019-01-26T20:46:43.7537742Z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340b4860-ead4-452e-86e1-1aa0d1ab8361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